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1.xml" ContentType="application/vnd.openxmlformats-officedocument.themeOverride+xml"/>
  <Override PartName="/ppt/tags/tag10.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95" r:id="rId6"/>
  </p:sldMasterIdLst>
  <p:notesMasterIdLst>
    <p:notesMasterId r:id="rId32"/>
  </p:notesMasterIdLst>
  <p:sldIdLst>
    <p:sldId id="290" r:id="rId7"/>
    <p:sldId id="265" r:id="rId8"/>
    <p:sldId id="293" r:id="rId9"/>
    <p:sldId id="263" r:id="rId10"/>
    <p:sldId id="266" r:id="rId11"/>
    <p:sldId id="270" r:id="rId12"/>
    <p:sldId id="267" r:id="rId13"/>
    <p:sldId id="292" r:id="rId14"/>
    <p:sldId id="284" r:id="rId15"/>
    <p:sldId id="287" r:id="rId16"/>
    <p:sldId id="279" r:id="rId17"/>
    <p:sldId id="285" r:id="rId18"/>
    <p:sldId id="286" r:id="rId19"/>
    <p:sldId id="258" r:id="rId20"/>
    <p:sldId id="260" r:id="rId21"/>
    <p:sldId id="261" r:id="rId22"/>
    <p:sldId id="262" r:id="rId23"/>
    <p:sldId id="273" r:id="rId24"/>
    <p:sldId id="274" r:id="rId25"/>
    <p:sldId id="276" r:id="rId26"/>
    <p:sldId id="277" r:id="rId27"/>
    <p:sldId id="278" r:id="rId28"/>
    <p:sldId id="281" r:id="rId29"/>
    <p:sldId id="275"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077CFA-3AD2-42EF-9241-CB8E57FC5B28}">
          <p14:sldIdLst>
            <p14:sldId id="290"/>
            <p14:sldId id="265"/>
            <p14:sldId id="293"/>
            <p14:sldId id="263"/>
            <p14:sldId id="266"/>
            <p14:sldId id="270"/>
            <p14:sldId id="267"/>
            <p14:sldId id="292"/>
            <p14:sldId id="284"/>
            <p14:sldId id="287"/>
            <p14:sldId id="279"/>
            <p14:sldId id="285"/>
            <p14:sldId id="286"/>
            <p14:sldId id="258"/>
            <p14:sldId id="260"/>
            <p14:sldId id="261"/>
            <p14:sldId id="262"/>
            <p14:sldId id="273"/>
            <p14:sldId id="274"/>
            <p14:sldId id="276"/>
            <p14:sldId id="277"/>
            <p14:sldId id="278"/>
            <p14:sldId id="281"/>
            <p14:sldId id="275"/>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75" autoAdjust="0"/>
  </p:normalViewPr>
  <p:slideViewPr>
    <p:cSldViewPr snapToGrid="0">
      <p:cViewPr varScale="1">
        <p:scale>
          <a:sx n="69" d="100"/>
          <a:sy n="69" d="100"/>
        </p:scale>
        <p:origin x="45"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raj Mohammad" userId="10033FFF801C56E0@LIVE.COM" providerId="AD" clId="Web-{47CD7F67-2189-41BE-A161-13F5324026A6}"/>
    <pc:docChg chg="addSld modSld sldOrd modSection">
      <pc:chgData name="Siraj Mohammad" userId="10033FFF801C56E0@LIVE.COM" providerId="AD" clId="Web-{47CD7F67-2189-41BE-A161-13F5324026A6}" dt="2018-02-01T19:21:29.940" v="82"/>
      <pc:docMkLst>
        <pc:docMk/>
      </pc:docMkLst>
      <pc:sldChg chg="addSp delSp modSp">
        <pc:chgData name="Siraj Mohammad" userId="10033FFF801C56E0@LIVE.COM" providerId="AD" clId="Web-{47CD7F67-2189-41BE-A161-13F5324026A6}" dt="2018-02-01T19:20:31.608" v="54"/>
        <pc:sldMkLst>
          <pc:docMk/>
          <pc:sldMk cId="1855985624" sldId="281"/>
        </pc:sldMkLst>
        <pc:spChg chg="add del mod">
          <ac:chgData name="Siraj Mohammad" userId="10033FFF801C56E0@LIVE.COM" providerId="AD" clId="Web-{47CD7F67-2189-41BE-A161-13F5324026A6}" dt="2018-02-01T19:20:31.608" v="54"/>
          <ac:spMkLst>
            <pc:docMk/>
            <pc:sldMk cId="1855985624" sldId="281"/>
            <ac:spMk id="2" creationId="{15478E33-F513-4867-8D73-9D60A29759ED}"/>
          </ac:spMkLst>
        </pc:spChg>
      </pc:sldChg>
      <pc:sldChg chg="modSp new mod ord modClrScheme chgLayout">
        <pc:chgData name="Siraj Mohammad" userId="10033FFF801C56E0@LIVE.COM" providerId="AD" clId="Web-{47CD7F67-2189-41BE-A161-13F5324026A6}" dt="2018-02-01T19:20:18.842" v="48"/>
        <pc:sldMkLst>
          <pc:docMk/>
          <pc:sldMk cId="1373025003" sldId="282"/>
        </pc:sldMkLst>
        <pc:spChg chg="mod ord">
          <ac:chgData name="Siraj Mohammad" userId="10033FFF801C56E0@LIVE.COM" providerId="AD" clId="Web-{47CD7F67-2189-41BE-A161-13F5324026A6}" dt="2018-02-01T19:20:18.842" v="48"/>
          <ac:spMkLst>
            <pc:docMk/>
            <pc:sldMk cId="1373025003" sldId="282"/>
            <ac:spMk id="2" creationId="{3433354C-FDFF-4565-A690-ADBBF70563BD}"/>
          </ac:spMkLst>
        </pc:spChg>
        <pc:spChg chg="mod ord">
          <ac:chgData name="Siraj Mohammad" userId="10033FFF801C56E0@LIVE.COM" providerId="AD" clId="Web-{47CD7F67-2189-41BE-A161-13F5324026A6}" dt="2018-02-01T19:20:08.279" v="39"/>
          <ac:spMkLst>
            <pc:docMk/>
            <pc:sldMk cId="1373025003" sldId="282"/>
            <ac:spMk id="3" creationId="{BDC4411A-2F7E-4A72-98C9-C9941DEAE950}"/>
          </ac:spMkLst>
        </pc:spChg>
      </pc:sldChg>
    </pc:docChg>
  </pc:docChgLst>
  <pc:docChgLst>
    <pc:chgData name="R. Michael Querimit" userId="6e4337076f4fb3aa" providerId="LiveId" clId="{548BFB8F-3A0C-4F8C-BCBD-87E1869BE7A2}"/>
    <pc:docChg chg="custSel modSld">
      <pc:chgData name="R. Michael Querimit" userId="6e4337076f4fb3aa" providerId="LiveId" clId="{548BFB8F-3A0C-4F8C-BCBD-87E1869BE7A2}" dt="2018-03-05T23:53:34.418" v="0" actId="478"/>
      <pc:docMkLst>
        <pc:docMk/>
      </pc:docMkLst>
      <pc:sldChg chg="delSp">
        <pc:chgData name="R. Michael Querimit" userId="6e4337076f4fb3aa" providerId="LiveId" clId="{548BFB8F-3A0C-4F8C-BCBD-87E1869BE7A2}" dt="2018-03-05T23:53:34.418" v="0" actId="478"/>
        <pc:sldMkLst>
          <pc:docMk/>
          <pc:sldMk cId="1976543701" sldId="290"/>
        </pc:sldMkLst>
        <pc:picChg chg="del">
          <ac:chgData name="R. Michael Querimit" userId="6e4337076f4fb3aa" providerId="LiveId" clId="{548BFB8F-3A0C-4F8C-BCBD-87E1869BE7A2}" dt="2018-03-05T23:53:34.418" v="0" actId="478"/>
          <ac:picMkLst>
            <pc:docMk/>
            <pc:sldMk cId="1976543701" sldId="290"/>
            <ac:picMk id="4" creationId="{015698EA-D746-4851-BE06-F15FE5C0BFA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397642-8672-426F-9F56-11ECB4EBDA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AE59CB2-8B8D-4E2C-AEE8-A61D0C2B7BA2}">
      <dgm:prSet/>
      <dgm:spPr>
        <a:solidFill>
          <a:schemeClr val="bg1"/>
        </a:solidFill>
        <a:ln>
          <a:solidFill>
            <a:srgbClr val="000000"/>
          </a:solidFill>
        </a:ln>
      </dgm:spPr>
      <dgm:t>
        <a:bodyPr/>
        <a:lstStyle/>
        <a:p>
          <a:r>
            <a:rPr lang="en-US" dirty="0">
              <a:solidFill>
                <a:srgbClr val="000000"/>
              </a:solidFill>
              <a:effectLst/>
            </a:rPr>
            <a:t>Microsoft has </a:t>
          </a:r>
          <a:r>
            <a:rPr lang="en-US" b="1" dirty="0">
              <a:solidFill>
                <a:srgbClr val="000000"/>
              </a:solidFill>
              <a:effectLst/>
            </a:rPr>
            <a:t>deep expertise</a:t>
          </a:r>
          <a:r>
            <a:rPr lang="en-US" dirty="0">
              <a:solidFill>
                <a:srgbClr val="000000"/>
              </a:solidFill>
              <a:effectLst/>
            </a:rPr>
            <a:t> in running global services such as Cortana, Skype &amp; Cosmos DB</a:t>
          </a:r>
        </a:p>
      </dgm:t>
    </dgm:pt>
    <dgm:pt modelId="{3CD9CF13-4E10-4C0D-88A0-93281058D8AF}" type="parTrans" cxnId="{C2A177B9-3629-4FFD-94A9-0F1659B05EA9}">
      <dgm:prSet/>
      <dgm:spPr/>
      <dgm:t>
        <a:bodyPr/>
        <a:lstStyle/>
        <a:p>
          <a:endParaRPr lang="en-US">
            <a:solidFill>
              <a:schemeClr val="bg1"/>
            </a:solidFill>
            <a:effectLst/>
          </a:endParaRPr>
        </a:p>
      </dgm:t>
    </dgm:pt>
    <dgm:pt modelId="{CFF91F5F-1210-43BB-AB0A-3378FEF83649}" type="sibTrans" cxnId="{C2A177B9-3629-4FFD-94A9-0F1659B05EA9}">
      <dgm:prSet/>
      <dgm:spPr/>
      <dgm:t>
        <a:bodyPr/>
        <a:lstStyle/>
        <a:p>
          <a:endParaRPr lang="en-US">
            <a:solidFill>
              <a:schemeClr val="bg1"/>
            </a:solidFill>
            <a:effectLst/>
          </a:endParaRPr>
        </a:p>
      </dgm:t>
    </dgm:pt>
    <dgm:pt modelId="{5B0513F0-BD0B-4F85-B68F-FB530B4BCE0F}">
      <dgm:prSet/>
      <dgm:spPr>
        <a:solidFill>
          <a:schemeClr val="bg1"/>
        </a:solidFill>
        <a:ln>
          <a:solidFill>
            <a:srgbClr val="000000"/>
          </a:solidFill>
        </a:ln>
      </dgm:spPr>
      <dgm:t>
        <a:bodyPr/>
        <a:lstStyle/>
        <a:p>
          <a:r>
            <a:rPr lang="en-US" dirty="0">
              <a:solidFill>
                <a:srgbClr val="000000"/>
              </a:solidFill>
              <a:effectLst/>
            </a:rPr>
            <a:t>Service Fabric is the </a:t>
          </a:r>
          <a:r>
            <a:rPr lang="en-US" b="1" dirty="0">
              <a:solidFill>
                <a:srgbClr val="000000"/>
              </a:solidFill>
              <a:effectLst/>
            </a:rPr>
            <a:t>foundational technology </a:t>
          </a:r>
          <a:r>
            <a:rPr lang="en-US" dirty="0">
              <a:solidFill>
                <a:srgbClr val="000000"/>
              </a:solidFill>
              <a:effectLst/>
            </a:rPr>
            <a:t>powering these services &amp; core Azure infrastructure</a:t>
          </a:r>
        </a:p>
      </dgm:t>
    </dgm:pt>
    <dgm:pt modelId="{E3A64A8A-2621-47AF-A01B-B9516621C85A}" type="parTrans" cxnId="{5CCA8CCA-278F-42DF-BAA5-11B5B3887272}">
      <dgm:prSet/>
      <dgm:spPr/>
      <dgm:t>
        <a:bodyPr/>
        <a:lstStyle/>
        <a:p>
          <a:endParaRPr lang="en-US">
            <a:solidFill>
              <a:schemeClr val="bg1"/>
            </a:solidFill>
            <a:effectLst/>
          </a:endParaRPr>
        </a:p>
      </dgm:t>
    </dgm:pt>
    <dgm:pt modelId="{B725FD9F-B45C-4F51-A831-AFFC79E7A259}" type="sibTrans" cxnId="{5CCA8CCA-278F-42DF-BAA5-11B5B3887272}">
      <dgm:prSet/>
      <dgm:spPr/>
      <dgm:t>
        <a:bodyPr/>
        <a:lstStyle/>
        <a:p>
          <a:endParaRPr lang="en-US">
            <a:solidFill>
              <a:schemeClr val="bg1"/>
            </a:solidFill>
            <a:effectLst/>
          </a:endParaRPr>
        </a:p>
      </dgm:t>
    </dgm:pt>
    <dgm:pt modelId="{53D0D1CF-76E6-47AA-8083-53E8B81DC29C}">
      <dgm:prSet/>
      <dgm:spPr>
        <a:solidFill>
          <a:schemeClr val="bg1"/>
        </a:solidFill>
        <a:ln>
          <a:solidFill>
            <a:srgbClr val="000000"/>
          </a:solidFill>
        </a:ln>
      </dgm:spPr>
      <dgm:t>
        <a:bodyPr/>
        <a:lstStyle/>
        <a:p>
          <a:r>
            <a:rPr lang="en-US" dirty="0">
              <a:solidFill>
                <a:srgbClr val="000000"/>
              </a:solidFill>
              <a:effectLst/>
            </a:rPr>
            <a:t>Sample scale of one of these services</a:t>
          </a:r>
          <a:r>
            <a:rPr lang="en-US" b="1" dirty="0">
              <a:solidFill>
                <a:srgbClr val="000000"/>
              </a:solidFill>
              <a:effectLst/>
            </a:rPr>
            <a:t>: 60 billion events per day</a:t>
          </a:r>
          <a:r>
            <a:rPr lang="en-US" dirty="0">
              <a:solidFill>
                <a:srgbClr val="000000"/>
              </a:solidFill>
              <a:effectLst/>
            </a:rPr>
            <a:t> with millions of databases</a:t>
          </a:r>
        </a:p>
      </dgm:t>
    </dgm:pt>
    <dgm:pt modelId="{5D636FD4-D78F-4935-A871-843BE8899B5F}" type="parTrans" cxnId="{EF8A11BA-1AFD-4AEF-B0F4-EFE8D641D527}">
      <dgm:prSet/>
      <dgm:spPr/>
      <dgm:t>
        <a:bodyPr/>
        <a:lstStyle/>
        <a:p>
          <a:endParaRPr lang="en-US">
            <a:solidFill>
              <a:schemeClr val="bg1"/>
            </a:solidFill>
            <a:effectLst/>
          </a:endParaRPr>
        </a:p>
      </dgm:t>
    </dgm:pt>
    <dgm:pt modelId="{6F770059-AA87-4758-95BE-AAEF6F1EC39E}" type="sibTrans" cxnId="{EF8A11BA-1AFD-4AEF-B0F4-EFE8D641D527}">
      <dgm:prSet/>
      <dgm:spPr/>
      <dgm:t>
        <a:bodyPr/>
        <a:lstStyle/>
        <a:p>
          <a:endParaRPr lang="en-US">
            <a:solidFill>
              <a:schemeClr val="bg1"/>
            </a:solidFill>
            <a:effectLst/>
          </a:endParaRPr>
        </a:p>
      </dgm:t>
    </dgm:pt>
    <dgm:pt modelId="{9CAF0E11-3B27-4234-A0A1-7ED56FB65730}">
      <dgm:prSet/>
      <dgm:spPr>
        <a:solidFill>
          <a:schemeClr val="bg1"/>
        </a:solidFill>
        <a:ln>
          <a:solidFill>
            <a:srgbClr val="000000"/>
          </a:solidFill>
        </a:ln>
      </dgm:spPr>
      <dgm:t>
        <a:bodyPr/>
        <a:lstStyle/>
        <a:p>
          <a:r>
            <a:rPr lang="en-US" dirty="0">
              <a:solidFill>
                <a:srgbClr val="000000"/>
              </a:solidFill>
              <a:effectLst/>
            </a:rPr>
            <a:t>About </a:t>
          </a:r>
          <a:r>
            <a:rPr lang="en-US" b="1" dirty="0">
              <a:solidFill>
                <a:srgbClr val="000000"/>
              </a:solidFill>
              <a:effectLst/>
            </a:rPr>
            <a:t>30% </a:t>
          </a:r>
          <a:r>
            <a:rPr lang="en-US" dirty="0">
              <a:solidFill>
                <a:srgbClr val="000000"/>
              </a:solidFill>
              <a:effectLst/>
            </a:rPr>
            <a:t>of Azure’s cores run Service Fabric directly.</a:t>
          </a:r>
        </a:p>
      </dgm:t>
    </dgm:pt>
    <dgm:pt modelId="{7F57073C-3F82-4023-8CCD-3968F5AF3197}" type="parTrans" cxnId="{CB736D59-3B98-492D-A99B-157979E34A93}">
      <dgm:prSet/>
      <dgm:spPr/>
      <dgm:t>
        <a:bodyPr/>
        <a:lstStyle/>
        <a:p>
          <a:endParaRPr lang="en-US">
            <a:solidFill>
              <a:schemeClr val="bg1"/>
            </a:solidFill>
            <a:effectLst/>
          </a:endParaRPr>
        </a:p>
      </dgm:t>
    </dgm:pt>
    <dgm:pt modelId="{385FD1AF-E97A-48AD-98AF-FDBAF0DCF044}" type="sibTrans" cxnId="{CB736D59-3B98-492D-A99B-157979E34A93}">
      <dgm:prSet/>
      <dgm:spPr/>
      <dgm:t>
        <a:bodyPr/>
        <a:lstStyle/>
        <a:p>
          <a:endParaRPr lang="en-US">
            <a:solidFill>
              <a:schemeClr val="bg1"/>
            </a:solidFill>
            <a:effectLst/>
          </a:endParaRPr>
        </a:p>
      </dgm:t>
    </dgm:pt>
    <dgm:pt modelId="{AE5ADC95-1948-469E-85FC-428A3F31A524}">
      <dgm:prSet/>
      <dgm:spPr>
        <a:solidFill>
          <a:schemeClr val="bg1"/>
        </a:solidFill>
        <a:ln>
          <a:solidFill>
            <a:srgbClr val="000000"/>
          </a:solidFill>
        </a:ln>
      </dgm:spPr>
      <dgm:t>
        <a:bodyPr/>
        <a:lstStyle/>
        <a:p>
          <a:r>
            <a:rPr lang="en-US" dirty="0">
              <a:solidFill>
                <a:srgbClr val="000000"/>
              </a:solidFill>
              <a:effectLst/>
            </a:rPr>
            <a:t>Service Fabric Manages </a:t>
          </a:r>
          <a:r>
            <a:rPr lang="en-US" b="1" dirty="0">
              <a:solidFill>
                <a:srgbClr val="000000"/>
              </a:solidFill>
              <a:effectLst/>
            </a:rPr>
            <a:t>Millions</a:t>
          </a:r>
          <a:r>
            <a:rPr lang="en-US" dirty="0">
              <a:solidFill>
                <a:srgbClr val="000000"/>
              </a:solidFill>
              <a:effectLst/>
            </a:rPr>
            <a:t> </a:t>
          </a:r>
          <a:r>
            <a:rPr lang="en-US" b="1" dirty="0">
              <a:solidFill>
                <a:srgbClr val="000000"/>
              </a:solidFill>
              <a:effectLst/>
            </a:rPr>
            <a:t>of Service upgrades </a:t>
          </a:r>
          <a:r>
            <a:rPr lang="en-US" dirty="0">
              <a:solidFill>
                <a:srgbClr val="000000"/>
              </a:solidFill>
              <a:effectLst/>
            </a:rPr>
            <a:t>weekly within Microsoft alone</a:t>
          </a:r>
        </a:p>
      </dgm:t>
    </dgm:pt>
    <dgm:pt modelId="{4026C516-CBF8-4F64-B1CA-88220EB2DB46}" type="parTrans" cxnId="{0E4EB014-E3BE-4848-A2B8-F8E634F8442A}">
      <dgm:prSet/>
      <dgm:spPr/>
      <dgm:t>
        <a:bodyPr/>
        <a:lstStyle/>
        <a:p>
          <a:endParaRPr lang="en-US">
            <a:solidFill>
              <a:schemeClr val="bg1"/>
            </a:solidFill>
            <a:effectLst/>
          </a:endParaRPr>
        </a:p>
      </dgm:t>
    </dgm:pt>
    <dgm:pt modelId="{022B85C4-1E33-44EC-A289-551F07B807FB}" type="sibTrans" cxnId="{0E4EB014-E3BE-4848-A2B8-F8E634F8442A}">
      <dgm:prSet/>
      <dgm:spPr/>
      <dgm:t>
        <a:bodyPr/>
        <a:lstStyle/>
        <a:p>
          <a:endParaRPr lang="en-US">
            <a:solidFill>
              <a:schemeClr val="bg1"/>
            </a:solidFill>
            <a:effectLst/>
          </a:endParaRPr>
        </a:p>
      </dgm:t>
    </dgm:pt>
    <dgm:pt modelId="{861E8B17-1D64-4505-8C00-C7E1E56BB53A}" type="pres">
      <dgm:prSet presAssocID="{98397642-8672-426F-9F56-11ECB4EBDA6B}" presName="Name0" presStyleCnt="0">
        <dgm:presLayoutVars>
          <dgm:chMax val="7"/>
          <dgm:chPref val="7"/>
          <dgm:dir/>
        </dgm:presLayoutVars>
      </dgm:prSet>
      <dgm:spPr/>
    </dgm:pt>
    <dgm:pt modelId="{722F189D-7019-4F33-9960-E68D7C7FFCF8}" type="pres">
      <dgm:prSet presAssocID="{98397642-8672-426F-9F56-11ECB4EBDA6B}" presName="Name1" presStyleCnt="0"/>
      <dgm:spPr/>
    </dgm:pt>
    <dgm:pt modelId="{EFD3ED16-CC64-46AF-98F3-6E40149166E9}" type="pres">
      <dgm:prSet presAssocID="{98397642-8672-426F-9F56-11ECB4EBDA6B}" presName="cycle" presStyleCnt="0"/>
      <dgm:spPr/>
    </dgm:pt>
    <dgm:pt modelId="{885997F1-66FC-4E3A-B0A6-09A3C3800FFE}" type="pres">
      <dgm:prSet presAssocID="{98397642-8672-426F-9F56-11ECB4EBDA6B}" presName="srcNode" presStyleLbl="node1" presStyleIdx="0" presStyleCnt="5"/>
      <dgm:spPr/>
    </dgm:pt>
    <dgm:pt modelId="{A3334A3C-EF65-44E8-BEE7-8D1B7195726E}" type="pres">
      <dgm:prSet presAssocID="{98397642-8672-426F-9F56-11ECB4EBDA6B}" presName="conn" presStyleLbl="parChTrans1D2" presStyleIdx="0" presStyleCnt="1"/>
      <dgm:spPr/>
    </dgm:pt>
    <dgm:pt modelId="{252FD149-9CF4-4CEC-B2E1-FBB5FD5A22B0}" type="pres">
      <dgm:prSet presAssocID="{98397642-8672-426F-9F56-11ECB4EBDA6B}" presName="extraNode" presStyleLbl="node1" presStyleIdx="0" presStyleCnt="5"/>
      <dgm:spPr/>
    </dgm:pt>
    <dgm:pt modelId="{293BAD23-0525-4115-9492-791CB186C08A}" type="pres">
      <dgm:prSet presAssocID="{98397642-8672-426F-9F56-11ECB4EBDA6B}" presName="dstNode" presStyleLbl="node1" presStyleIdx="0" presStyleCnt="5"/>
      <dgm:spPr/>
    </dgm:pt>
    <dgm:pt modelId="{F964BE29-B9F4-4645-B18E-1AC36CA054D3}" type="pres">
      <dgm:prSet presAssocID="{AAE59CB2-8B8D-4E2C-AEE8-A61D0C2B7BA2}" presName="text_1" presStyleLbl="node1" presStyleIdx="0" presStyleCnt="5">
        <dgm:presLayoutVars>
          <dgm:bulletEnabled val="1"/>
        </dgm:presLayoutVars>
      </dgm:prSet>
      <dgm:spPr/>
    </dgm:pt>
    <dgm:pt modelId="{55FD29B0-0B0C-45B8-866E-A96CCC4441D5}" type="pres">
      <dgm:prSet presAssocID="{AAE59CB2-8B8D-4E2C-AEE8-A61D0C2B7BA2}" presName="accent_1" presStyleCnt="0"/>
      <dgm:spPr/>
    </dgm:pt>
    <dgm:pt modelId="{8CAAD133-70D1-451E-A61E-AF5495EB449C}" type="pres">
      <dgm:prSet presAssocID="{AAE59CB2-8B8D-4E2C-AEE8-A61D0C2B7BA2}" presName="accentRepeatNode" presStyleLbl="solidFgAcc1" presStyleIdx="0" presStyleCnt="5"/>
      <dgm:spPr/>
    </dgm:pt>
    <dgm:pt modelId="{6BBDF7A6-9EA3-465F-956D-622DE8487AF1}" type="pres">
      <dgm:prSet presAssocID="{5B0513F0-BD0B-4F85-B68F-FB530B4BCE0F}" presName="text_2" presStyleLbl="node1" presStyleIdx="1" presStyleCnt="5">
        <dgm:presLayoutVars>
          <dgm:bulletEnabled val="1"/>
        </dgm:presLayoutVars>
      </dgm:prSet>
      <dgm:spPr/>
    </dgm:pt>
    <dgm:pt modelId="{0C10AFA3-D3CB-4AC0-AFF7-E0F9C3C0D504}" type="pres">
      <dgm:prSet presAssocID="{5B0513F0-BD0B-4F85-B68F-FB530B4BCE0F}" presName="accent_2" presStyleCnt="0"/>
      <dgm:spPr/>
    </dgm:pt>
    <dgm:pt modelId="{D773BB3C-726F-4C64-9697-83AC20062A57}" type="pres">
      <dgm:prSet presAssocID="{5B0513F0-BD0B-4F85-B68F-FB530B4BCE0F}" presName="accentRepeatNode" presStyleLbl="solidFgAcc1" presStyleIdx="1" presStyleCnt="5"/>
      <dgm:spPr/>
    </dgm:pt>
    <dgm:pt modelId="{D22977FF-D262-4E03-89D3-C3A1D48D78BF}" type="pres">
      <dgm:prSet presAssocID="{53D0D1CF-76E6-47AA-8083-53E8B81DC29C}" presName="text_3" presStyleLbl="node1" presStyleIdx="2" presStyleCnt="5">
        <dgm:presLayoutVars>
          <dgm:bulletEnabled val="1"/>
        </dgm:presLayoutVars>
      </dgm:prSet>
      <dgm:spPr/>
    </dgm:pt>
    <dgm:pt modelId="{84A34A13-A2E5-45B6-A385-B95C95260569}" type="pres">
      <dgm:prSet presAssocID="{53D0D1CF-76E6-47AA-8083-53E8B81DC29C}" presName="accent_3" presStyleCnt="0"/>
      <dgm:spPr/>
    </dgm:pt>
    <dgm:pt modelId="{DD7E1CDE-D2D3-4988-9BA3-E65AB384ABC3}" type="pres">
      <dgm:prSet presAssocID="{53D0D1CF-76E6-47AA-8083-53E8B81DC29C}" presName="accentRepeatNode" presStyleLbl="solidFgAcc1" presStyleIdx="2" presStyleCnt="5"/>
      <dgm:spPr/>
    </dgm:pt>
    <dgm:pt modelId="{C5B5A994-DA03-4A20-8466-869F0D84E20E}" type="pres">
      <dgm:prSet presAssocID="{9CAF0E11-3B27-4234-A0A1-7ED56FB65730}" presName="text_4" presStyleLbl="node1" presStyleIdx="3" presStyleCnt="5">
        <dgm:presLayoutVars>
          <dgm:bulletEnabled val="1"/>
        </dgm:presLayoutVars>
      </dgm:prSet>
      <dgm:spPr/>
    </dgm:pt>
    <dgm:pt modelId="{0C237DC8-BD32-4B29-BAC2-CDA5EEA8ECC9}" type="pres">
      <dgm:prSet presAssocID="{9CAF0E11-3B27-4234-A0A1-7ED56FB65730}" presName="accent_4" presStyleCnt="0"/>
      <dgm:spPr/>
    </dgm:pt>
    <dgm:pt modelId="{5E4FA514-AD7C-418C-91C4-81AED1EA35BB}" type="pres">
      <dgm:prSet presAssocID="{9CAF0E11-3B27-4234-A0A1-7ED56FB65730}" presName="accentRepeatNode" presStyleLbl="solidFgAcc1" presStyleIdx="3" presStyleCnt="5"/>
      <dgm:spPr/>
    </dgm:pt>
    <dgm:pt modelId="{7CD6CAD1-E5B2-4370-ABE3-72D535883C36}" type="pres">
      <dgm:prSet presAssocID="{AE5ADC95-1948-469E-85FC-428A3F31A524}" presName="text_5" presStyleLbl="node1" presStyleIdx="4" presStyleCnt="5">
        <dgm:presLayoutVars>
          <dgm:bulletEnabled val="1"/>
        </dgm:presLayoutVars>
      </dgm:prSet>
      <dgm:spPr/>
    </dgm:pt>
    <dgm:pt modelId="{0D4C93F1-00E7-4B26-85E1-772338643D76}" type="pres">
      <dgm:prSet presAssocID="{AE5ADC95-1948-469E-85FC-428A3F31A524}" presName="accent_5" presStyleCnt="0"/>
      <dgm:spPr/>
    </dgm:pt>
    <dgm:pt modelId="{71D314B7-35F7-450A-A3BE-4C866080CA56}" type="pres">
      <dgm:prSet presAssocID="{AE5ADC95-1948-469E-85FC-428A3F31A524}" presName="accentRepeatNode" presStyleLbl="solidFgAcc1" presStyleIdx="4" presStyleCnt="5"/>
      <dgm:spPr/>
    </dgm:pt>
  </dgm:ptLst>
  <dgm:cxnLst>
    <dgm:cxn modelId="{0E4EB014-E3BE-4848-A2B8-F8E634F8442A}" srcId="{98397642-8672-426F-9F56-11ECB4EBDA6B}" destId="{AE5ADC95-1948-469E-85FC-428A3F31A524}" srcOrd="4" destOrd="0" parTransId="{4026C516-CBF8-4F64-B1CA-88220EB2DB46}" sibTransId="{022B85C4-1E33-44EC-A289-551F07B807FB}"/>
    <dgm:cxn modelId="{2A705A26-D5B3-4B9C-9E5F-511AC2F1F427}" type="presOf" srcId="{9CAF0E11-3B27-4234-A0A1-7ED56FB65730}" destId="{C5B5A994-DA03-4A20-8466-869F0D84E20E}" srcOrd="0" destOrd="0" presId="urn:microsoft.com/office/officeart/2008/layout/VerticalCurvedList"/>
    <dgm:cxn modelId="{C9F08C45-CC97-432B-9486-DB6A016B6CA7}" type="presOf" srcId="{AAE59CB2-8B8D-4E2C-AEE8-A61D0C2B7BA2}" destId="{F964BE29-B9F4-4645-B18E-1AC36CA054D3}" srcOrd="0" destOrd="0" presId="urn:microsoft.com/office/officeart/2008/layout/VerticalCurvedList"/>
    <dgm:cxn modelId="{F7AF044B-0B91-419D-948D-A8CCA2B81B8F}" type="presOf" srcId="{CFF91F5F-1210-43BB-AB0A-3378FEF83649}" destId="{A3334A3C-EF65-44E8-BEE7-8D1B7195726E}" srcOrd="0" destOrd="0" presId="urn:microsoft.com/office/officeart/2008/layout/VerticalCurvedList"/>
    <dgm:cxn modelId="{3B2C9156-55C5-4A6A-B305-6C0A7453828A}" type="presOf" srcId="{AE5ADC95-1948-469E-85FC-428A3F31A524}" destId="{7CD6CAD1-E5B2-4370-ABE3-72D535883C36}" srcOrd="0" destOrd="0" presId="urn:microsoft.com/office/officeart/2008/layout/VerticalCurvedList"/>
    <dgm:cxn modelId="{CB736D59-3B98-492D-A99B-157979E34A93}" srcId="{98397642-8672-426F-9F56-11ECB4EBDA6B}" destId="{9CAF0E11-3B27-4234-A0A1-7ED56FB65730}" srcOrd="3" destOrd="0" parTransId="{7F57073C-3F82-4023-8CCD-3968F5AF3197}" sibTransId="{385FD1AF-E97A-48AD-98AF-FDBAF0DCF044}"/>
    <dgm:cxn modelId="{1B99A09D-5839-489A-9C35-D2C09E583222}" type="presOf" srcId="{53D0D1CF-76E6-47AA-8083-53E8B81DC29C}" destId="{D22977FF-D262-4E03-89D3-C3A1D48D78BF}" srcOrd="0" destOrd="0" presId="urn:microsoft.com/office/officeart/2008/layout/VerticalCurvedList"/>
    <dgm:cxn modelId="{C2A177B9-3629-4FFD-94A9-0F1659B05EA9}" srcId="{98397642-8672-426F-9F56-11ECB4EBDA6B}" destId="{AAE59CB2-8B8D-4E2C-AEE8-A61D0C2B7BA2}" srcOrd="0" destOrd="0" parTransId="{3CD9CF13-4E10-4C0D-88A0-93281058D8AF}" sibTransId="{CFF91F5F-1210-43BB-AB0A-3378FEF83649}"/>
    <dgm:cxn modelId="{EF8A11BA-1AFD-4AEF-B0F4-EFE8D641D527}" srcId="{98397642-8672-426F-9F56-11ECB4EBDA6B}" destId="{53D0D1CF-76E6-47AA-8083-53E8B81DC29C}" srcOrd="2" destOrd="0" parTransId="{5D636FD4-D78F-4935-A871-843BE8899B5F}" sibTransId="{6F770059-AA87-4758-95BE-AAEF6F1EC39E}"/>
    <dgm:cxn modelId="{5CCA8CCA-278F-42DF-BAA5-11B5B3887272}" srcId="{98397642-8672-426F-9F56-11ECB4EBDA6B}" destId="{5B0513F0-BD0B-4F85-B68F-FB530B4BCE0F}" srcOrd="1" destOrd="0" parTransId="{E3A64A8A-2621-47AF-A01B-B9516621C85A}" sibTransId="{B725FD9F-B45C-4F51-A831-AFFC79E7A259}"/>
    <dgm:cxn modelId="{928C4EDA-49DE-4849-AC6A-44B7CE4ECEF3}" type="presOf" srcId="{98397642-8672-426F-9F56-11ECB4EBDA6B}" destId="{861E8B17-1D64-4505-8C00-C7E1E56BB53A}" srcOrd="0" destOrd="0" presId="urn:microsoft.com/office/officeart/2008/layout/VerticalCurvedList"/>
    <dgm:cxn modelId="{F93D7CF3-ABF6-445C-9DC7-D3203CF3AF9E}" type="presOf" srcId="{5B0513F0-BD0B-4F85-B68F-FB530B4BCE0F}" destId="{6BBDF7A6-9EA3-465F-956D-622DE8487AF1}" srcOrd="0" destOrd="0" presId="urn:microsoft.com/office/officeart/2008/layout/VerticalCurvedList"/>
    <dgm:cxn modelId="{609A61A0-B9BD-4442-B7D3-0F1595BB888E}" type="presParOf" srcId="{861E8B17-1D64-4505-8C00-C7E1E56BB53A}" destId="{722F189D-7019-4F33-9960-E68D7C7FFCF8}" srcOrd="0" destOrd="0" presId="urn:microsoft.com/office/officeart/2008/layout/VerticalCurvedList"/>
    <dgm:cxn modelId="{DF477B29-29FD-4C1E-8F4B-E3417553D3A7}" type="presParOf" srcId="{722F189D-7019-4F33-9960-E68D7C7FFCF8}" destId="{EFD3ED16-CC64-46AF-98F3-6E40149166E9}" srcOrd="0" destOrd="0" presId="urn:microsoft.com/office/officeart/2008/layout/VerticalCurvedList"/>
    <dgm:cxn modelId="{18DC6275-7B44-4BC1-9CBA-AEE62EA7A42F}" type="presParOf" srcId="{EFD3ED16-CC64-46AF-98F3-6E40149166E9}" destId="{885997F1-66FC-4E3A-B0A6-09A3C3800FFE}" srcOrd="0" destOrd="0" presId="urn:microsoft.com/office/officeart/2008/layout/VerticalCurvedList"/>
    <dgm:cxn modelId="{791D5B71-000D-4AEE-98AB-D94488B32747}" type="presParOf" srcId="{EFD3ED16-CC64-46AF-98F3-6E40149166E9}" destId="{A3334A3C-EF65-44E8-BEE7-8D1B7195726E}" srcOrd="1" destOrd="0" presId="urn:microsoft.com/office/officeart/2008/layout/VerticalCurvedList"/>
    <dgm:cxn modelId="{46B99F08-F2C3-44C8-8E1D-A305CE7E4DCF}" type="presParOf" srcId="{EFD3ED16-CC64-46AF-98F3-6E40149166E9}" destId="{252FD149-9CF4-4CEC-B2E1-FBB5FD5A22B0}" srcOrd="2" destOrd="0" presId="urn:microsoft.com/office/officeart/2008/layout/VerticalCurvedList"/>
    <dgm:cxn modelId="{38E2FE02-D81B-4ACB-A469-B66D3043A320}" type="presParOf" srcId="{EFD3ED16-CC64-46AF-98F3-6E40149166E9}" destId="{293BAD23-0525-4115-9492-791CB186C08A}" srcOrd="3" destOrd="0" presId="urn:microsoft.com/office/officeart/2008/layout/VerticalCurvedList"/>
    <dgm:cxn modelId="{4DE9A7D8-DB03-4EE6-AB3F-AE752B73F452}" type="presParOf" srcId="{722F189D-7019-4F33-9960-E68D7C7FFCF8}" destId="{F964BE29-B9F4-4645-B18E-1AC36CA054D3}" srcOrd="1" destOrd="0" presId="urn:microsoft.com/office/officeart/2008/layout/VerticalCurvedList"/>
    <dgm:cxn modelId="{19B7CA68-CFEA-4D47-9427-560A1E02FE12}" type="presParOf" srcId="{722F189D-7019-4F33-9960-E68D7C7FFCF8}" destId="{55FD29B0-0B0C-45B8-866E-A96CCC4441D5}" srcOrd="2" destOrd="0" presId="urn:microsoft.com/office/officeart/2008/layout/VerticalCurvedList"/>
    <dgm:cxn modelId="{F7477640-B451-4667-B797-EB328D0E9BC8}" type="presParOf" srcId="{55FD29B0-0B0C-45B8-866E-A96CCC4441D5}" destId="{8CAAD133-70D1-451E-A61E-AF5495EB449C}" srcOrd="0" destOrd="0" presId="urn:microsoft.com/office/officeart/2008/layout/VerticalCurvedList"/>
    <dgm:cxn modelId="{6398E6F5-01FB-4CE9-B1E9-6A880643BB18}" type="presParOf" srcId="{722F189D-7019-4F33-9960-E68D7C7FFCF8}" destId="{6BBDF7A6-9EA3-465F-956D-622DE8487AF1}" srcOrd="3" destOrd="0" presId="urn:microsoft.com/office/officeart/2008/layout/VerticalCurvedList"/>
    <dgm:cxn modelId="{CB657B19-C338-4FA3-B072-3EF25E28B326}" type="presParOf" srcId="{722F189D-7019-4F33-9960-E68D7C7FFCF8}" destId="{0C10AFA3-D3CB-4AC0-AFF7-E0F9C3C0D504}" srcOrd="4" destOrd="0" presId="urn:microsoft.com/office/officeart/2008/layout/VerticalCurvedList"/>
    <dgm:cxn modelId="{268F4EA3-CC98-4517-8C15-943051D8B7C8}" type="presParOf" srcId="{0C10AFA3-D3CB-4AC0-AFF7-E0F9C3C0D504}" destId="{D773BB3C-726F-4C64-9697-83AC20062A57}" srcOrd="0" destOrd="0" presId="urn:microsoft.com/office/officeart/2008/layout/VerticalCurvedList"/>
    <dgm:cxn modelId="{FDE643EE-C2DF-4473-AE4B-0DFB286A8C89}" type="presParOf" srcId="{722F189D-7019-4F33-9960-E68D7C7FFCF8}" destId="{D22977FF-D262-4E03-89D3-C3A1D48D78BF}" srcOrd="5" destOrd="0" presId="urn:microsoft.com/office/officeart/2008/layout/VerticalCurvedList"/>
    <dgm:cxn modelId="{01D81ABA-4A07-408C-8B5C-CF76C6E5A146}" type="presParOf" srcId="{722F189D-7019-4F33-9960-E68D7C7FFCF8}" destId="{84A34A13-A2E5-45B6-A385-B95C95260569}" srcOrd="6" destOrd="0" presId="urn:microsoft.com/office/officeart/2008/layout/VerticalCurvedList"/>
    <dgm:cxn modelId="{A5C1D3AD-F74A-40B3-B55E-6928A390F3AA}" type="presParOf" srcId="{84A34A13-A2E5-45B6-A385-B95C95260569}" destId="{DD7E1CDE-D2D3-4988-9BA3-E65AB384ABC3}" srcOrd="0" destOrd="0" presId="urn:microsoft.com/office/officeart/2008/layout/VerticalCurvedList"/>
    <dgm:cxn modelId="{98473886-26AA-4131-A80D-022CB0E11866}" type="presParOf" srcId="{722F189D-7019-4F33-9960-E68D7C7FFCF8}" destId="{C5B5A994-DA03-4A20-8466-869F0D84E20E}" srcOrd="7" destOrd="0" presId="urn:microsoft.com/office/officeart/2008/layout/VerticalCurvedList"/>
    <dgm:cxn modelId="{809A0C65-CF41-4F32-AFBE-AB610E676343}" type="presParOf" srcId="{722F189D-7019-4F33-9960-E68D7C7FFCF8}" destId="{0C237DC8-BD32-4B29-BAC2-CDA5EEA8ECC9}" srcOrd="8" destOrd="0" presId="urn:microsoft.com/office/officeart/2008/layout/VerticalCurvedList"/>
    <dgm:cxn modelId="{B86EA7AD-9B23-4A0F-81E7-64BA432DE5F5}" type="presParOf" srcId="{0C237DC8-BD32-4B29-BAC2-CDA5EEA8ECC9}" destId="{5E4FA514-AD7C-418C-91C4-81AED1EA35BB}" srcOrd="0" destOrd="0" presId="urn:microsoft.com/office/officeart/2008/layout/VerticalCurvedList"/>
    <dgm:cxn modelId="{57AB9271-DB25-4452-8CFB-7C2CCDDCD4BF}" type="presParOf" srcId="{722F189D-7019-4F33-9960-E68D7C7FFCF8}" destId="{7CD6CAD1-E5B2-4370-ABE3-72D535883C36}" srcOrd="9" destOrd="0" presId="urn:microsoft.com/office/officeart/2008/layout/VerticalCurvedList"/>
    <dgm:cxn modelId="{3031EFA1-BE98-40CE-B47D-7E24FECB3DC6}" type="presParOf" srcId="{722F189D-7019-4F33-9960-E68D7C7FFCF8}" destId="{0D4C93F1-00E7-4B26-85E1-772338643D76}" srcOrd="10" destOrd="0" presId="urn:microsoft.com/office/officeart/2008/layout/VerticalCurvedList"/>
    <dgm:cxn modelId="{58344724-ABA1-46EA-97B0-B546048276E4}" type="presParOf" srcId="{0D4C93F1-00E7-4B26-85E1-772338643D76}" destId="{71D314B7-35F7-450A-A3BE-4C866080CA56}"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4D09C9-9A03-4826-AF6F-9C772E60B601}" type="doc">
      <dgm:prSet loTypeId="urn:microsoft.com/office/officeart/2016/7/layout/BasicLinearProcessNumbered" loCatId="process" qsTypeId="urn:microsoft.com/office/officeart/2005/8/quickstyle/simple5" qsCatId="simple" csTypeId="urn:microsoft.com/office/officeart/2005/8/colors/accent1_2" csCatId="accent1"/>
      <dgm:spPr/>
      <dgm:t>
        <a:bodyPr/>
        <a:lstStyle/>
        <a:p>
          <a:endParaRPr lang="en-US"/>
        </a:p>
      </dgm:t>
    </dgm:pt>
    <dgm:pt modelId="{C9994DDF-92E4-4A29-8254-1991859F3071}">
      <dgm:prSet/>
      <dgm:spPr/>
      <dgm:t>
        <a:bodyPr/>
        <a:lstStyle/>
        <a:p>
          <a:pPr algn="ctr"/>
          <a:r>
            <a:rPr lang="en-US" dirty="0"/>
            <a:t>Automated Kubernetes version upgrades and patching</a:t>
          </a:r>
        </a:p>
      </dgm:t>
    </dgm:pt>
    <dgm:pt modelId="{180DCCC5-220C-48C5-A2D0-5A31F25E218F}" type="parTrans" cxnId="{4EB4FC39-E4C3-46BD-BCCE-796366EF0AFA}">
      <dgm:prSet/>
      <dgm:spPr/>
      <dgm:t>
        <a:bodyPr/>
        <a:lstStyle/>
        <a:p>
          <a:endParaRPr lang="en-US"/>
        </a:p>
      </dgm:t>
    </dgm:pt>
    <dgm:pt modelId="{BA55D92B-9901-4E4B-B4FA-A342899A3933}" type="sibTrans" cxnId="{4EB4FC39-E4C3-46BD-BCCE-796366EF0AFA}">
      <dgm:prSet phldrT="1" phldr="0"/>
      <dgm:spPr/>
      <dgm:t>
        <a:bodyPr/>
        <a:lstStyle/>
        <a:p>
          <a:r>
            <a:rPr lang="en-US"/>
            <a:t>1</a:t>
          </a:r>
        </a:p>
      </dgm:t>
    </dgm:pt>
    <dgm:pt modelId="{FE34B500-A9A9-4609-A45F-7DDECBE6FB2A}">
      <dgm:prSet/>
      <dgm:spPr/>
      <dgm:t>
        <a:bodyPr/>
        <a:lstStyle/>
        <a:p>
          <a:pPr algn="ctr"/>
          <a:r>
            <a:rPr lang="en-US" dirty="0"/>
            <a:t>Easy cluster scaling</a:t>
          </a:r>
        </a:p>
      </dgm:t>
    </dgm:pt>
    <dgm:pt modelId="{B0BEA0EC-F048-483D-9DAA-68CE7104A3E5}" type="parTrans" cxnId="{DD9D3647-BCB2-4221-A907-2C0D47964D26}">
      <dgm:prSet/>
      <dgm:spPr/>
      <dgm:t>
        <a:bodyPr/>
        <a:lstStyle/>
        <a:p>
          <a:endParaRPr lang="en-US"/>
        </a:p>
      </dgm:t>
    </dgm:pt>
    <dgm:pt modelId="{7C04DAE6-3DD3-4B87-8830-43194F9DB073}" type="sibTrans" cxnId="{DD9D3647-BCB2-4221-A907-2C0D47964D26}">
      <dgm:prSet phldrT="2" phldr="0"/>
      <dgm:spPr/>
      <dgm:t>
        <a:bodyPr/>
        <a:lstStyle/>
        <a:p>
          <a:r>
            <a:rPr lang="en-US"/>
            <a:t>2</a:t>
          </a:r>
        </a:p>
      </dgm:t>
    </dgm:pt>
    <dgm:pt modelId="{6FBCDFD5-9554-4FD2-89DF-8FAD1FBE23C9}">
      <dgm:prSet/>
      <dgm:spPr/>
      <dgm:t>
        <a:bodyPr/>
        <a:lstStyle/>
        <a:p>
          <a:pPr algn="ctr"/>
          <a:r>
            <a:rPr lang="en-US" dirty="0"/>
            <a:t>Self-healing hosted control plane (masters)</a:t>
          </a:r>
        </a:p>
      </dgm:t>
    </dgm:pt>
    <dgm:pt modelId="{43BF293D-40E2-4ABB-8396-6723C945A382}" type="parTrans" cxnId="{6F86D2EB-022C-4C56-A660-7BC98B3162CE}">
      <dgm:prSet/>
      <dgm:spPr/>
      <dgm:t>
        <a:bodyPr/>
        <a:lstStyle/>
        <a:p>
          <a:endParaRPr lang="en-US"/>
        </a:p>
      </dgm:t>
    </dgm:pt>
    <dgm:pt modelId="{F42BC930-B2AE-428D-AE9F-AF4F73A7C450}" type="sibTrans" cxnId="{6F86D2EB-022C-4C56-A660-7BC98B3162CE}">
      <dgm:prSet phldrT="3" phldr="0"/>
      <dgm:spPr/>
      <dgm:t>
        <a:bodyPr/>
        <a:lstStyle/>
        <a:p>
          <a:r>
            <a:rPr lang="en-US"/>
            <a:t>3</a:t>
          </a:r>
        </a:p>
      </dgm:t>
    </dgm:pt>
    <dgm:pt modelId="{8A6060E3-A699-4F73-B39F-F9A1197C1BB4}">
      <dgm:prSet/>
      <dgm:spPr/>
      <dgm:t>
        <a:bodyPr/>
        <a:lstStyle/>
        <a:p>
          <a:pPr algn="ctr"/>
          <a:r>
            <a:rPr lang="en-US" dirty="0"/>
            <a:t>Cost savings - pay only for running agent pool nodes</a:t>
          </a:r>
        </a:p>
      </dgm:t>
    </dgm:pt>
    <dgm:pt modelId="{0204C263-058C-4581-9BD8-CFE437E13728}" type="parTrans" cxnId="{5E4B0795-89C8-4E45-8628-01D5D33985D6}">
      <dgm:prSet/>
      <dgm:spPr/>
      <dgm:t>
        <a:bodyPr/>
        <a:lstStyle/>
        <a:p>
          <a:endParaRPr lang="en-US"/>
        </a:p>
      </dgm:t>
    </dgm:pt>
    <dgm:pt modelId="{29E52041-78A6-4D35-9F66-4A81AC913FA3}" type="sibTrans" cxnId="{5E4B0795-89C8-4E45-8628-01D5D33985D6}">
      <dgm:prSet phldrT="4" phldr="0"/>
      <dgm:spPr/>
      <dgm:t>
        <a:bodyPr/>
        <a:lstStyle/>
        <a:p>
          <a:r>
            <a:rPr lang="en-US"/>
            <a:t>4</a:t>
          </a:r>
        </a:p>
      </dgm:t>
    </dgm:pt>
    <dgm:pt modelId="{3FF14644-D472-4BA8-B208-FCC36133D176}" type="pres">
      <dgm:prSet presAssocID="{2B4D09C9-9A03-4826-AF6F-9C772E60B601}" presName="Name0" presStyleCnt="0">
        <dgm:presLayoutVars>
          <dgm:animLvl val="lvl"/>
          <dgm:resizeHandles val="exact"/>
        </dgm:presLayoutVars>
      </dgm:prSet>
      <dgm:spPr/>
    </dgm:pt>
    <dgm:pt modelId="{29BB1E44-86F0-4431-9414-927B22B0BB74}" type="pres">
      <dgm:prSet presAssocID="{C9994DDF-92E4-4A29-8254-1991859F3071}" presName="compositeNode" presStyleCnt="0">
        <dgm:presLayoutVars>
          <dgm:bulletEnabled val="1"/>
        </dgm:presLayoutVars>
      </dgm:prSet>
      <dgm:spPr/>
    </dgm:pt>
    <dgm:pt modelId="{180BAC4B-8C1C-4D1F-9F19-BB85734DDAF0}" type="pres">
      <dgm:prSet presAssocID="{C9994DDF-92E4-4A29-8254-1991859F3071}" presName="bgRect" presStyleLbl="bgAccFollowNode1" presStyleIdx="0" presStyleCnt="4"/>
      <dgm:spPr/>
    </dgm:pt>
    <dgm:pt modelId="{C40B27E7-5570-49F6-924A-0A969E89CDFE}" type="pres">
      <dgm:prSet presAssocID="{BA55D92B-9901-4E4B-B4FA-A342899A3933}" presName="sibTransNodeCircle" presStyleLbl="alignNode1" presStyleIdx="0" presStyleCnt="8">
        <dgm:presLayoutVars>
          <dgm:chMax val="0"/>
          <dgm:bulletEnabled/>
        </dgm:presLayoutVars>
      </dgm:prSet>
      <dgm:spPr/>
    </dgm:pt>
    <dgm:pt modelId="{CE0A58E8-C5A6-418A-B90C-6CE36ADC46E9}" type="pres">
      <dgm:prSet presAssocID="{C9994DDF-92E4-4A29-8254-1991859F3071}" presName="bottomLine" presStyleLbl="alignNode1" presStyleIdx="1" presStyleCnt="8">
        <dgm:presLayoutVars/>
      </dgm:prSet>
      <dgm:spPr/>
    </dgm:pt>
    <dgm:pt modelId="{9401C7F2-A9BD-4E57-B8BB-20B0576B22D6}" type="pres">
      <dgm:prSet presAssocID="{C9994DDF-92E4-4A29-8254-1991859F3071}" presName="nodeText" presStyleLbl="bgAccFollowNode1" presStyleIdx="0" presStyleCnt="4">
        <dgm:presLayoutVars>
          <dgm:bulletEnabled val="1"/>
        </dgm:presLayoutVars>
      </dgm:prSet>
      <dgm:spPr/>
    </dgm:pt>
    <dgm:pt modelId="{D46BB1E5-76B0-4BBD-9D4A-65A6D252D9E3}" type="pres">
      <dgm:prSet presAssocID="{BA55D92B-9901-4E4B-B4FA-A342899A3933}" presName="sibTrans" presStyleCnt="0"/>
      <dgm:spPr/>
    </dgm:pt>
    <dgm:pt modelId="{F1F3841B-1377-447A-8CEB-69D6E82AD766}" type="pres">
      <dgm:prSet presAssocID="{FE34B500-A9A9-4609-A45F-7DDECBE6FB2A}" presName="compositeNode" presStyleCnt="0">
        <dgm:presLayoutVars>
          <dgm:bulletEnabled val="1"/>
        </dgm:presLayoutVars>
      </dgm:prSet>
      <dgm:spPr/>
    </dgm:pt>
    <dgm:pt modelId="{D88B2229-F15C-4744-B90B-4335EA945127}" type="pres">
      <dgm:prSet presAssocID="{FE34B500-A9A9-4609-A45F-7DDECBE6FB2A}" presName="bgRect" presStyleLbl="bgAccFollowNode1" presStyleIdx="1" presStyleCnt="4"/>
      <dgm:spPr/>
    </dgm:pt>
    <dgm:pt modelId="{A14E4748-F355-4BA7-8240-EB5E6CDC9E65}" type="pres">
      <dgm:prSet presAssocID="{7C04DAE6-3DD3-4B87-8830-43194F9DB073}" presName="sibTransNodeCircle" presStyleLbl="alignNode1" presStyleIdx="2" presStyleCnt="8">
        <dgm:presLayoutVars>
          <dgm:chMax val="0"/>
          <dgm:bulletEnabled/>
        </dgm:presLayoutVars>
      </dgm:prSet>
      <dgm:spPr/>
    </dgm:pt>
    <dgm:pt modelId="{096FA634-4BE1-4FFB-9E31-C6AD5555027C}" type="pres">
      <dgm:prSet presAssocID="{FE34B500-A9A9-4609-A45F-7DDECBE6FB2A}" presName="bottomLine" presStyleLbl="alignNode1" presStyleIdx="3" presStyleCnt="8">
        <dgm:presLayoutVars/>
      </dgm:prSet>
      <dgm:spPr/>
    </dgm:pt>
    <dgm:pt modelId="{F8816B3A-A2EE-4F9C-94DD-781DE35AF9C2}" type="pres">
      <dgm:prSet presAssocID="{FE34B500-A9A9-4609-A45F-7DDECBE6FB2A}" presName="nodeText" presStyleLbl="bgAccFollowNode1" presStyleIdx="1" presStyleCnt="4">
        <dgm:presLayoutVars>
          <dgm:bulletEnabled val="1"/>
        </dgm:presLayoutVars>
      </dgm:prSet>
      <dgm:spPr/>
    </dgm:pt>
    <dgm:pt modelId="{90BE2CC0-B148-470D-AEAD-2EA99279DE11}" type="pres">
      <dgm:prSet presAssocID="{7C04DAE6-3DD3-4B87-8830-43194F9DB073}" presName="sibTrans" presStyleCnt="0"/>
      <dgm:spPr/>
    </dgm:pt>
    <dgm:pt modelId="{A7E9BD0C-2C9A-4583-897E-74F5C2292816}" type="pres">
      <dgm:prSet presAssocID="{6FBCDFD5-9554-4FD2-89DF-8FAD1FBE23C9}" presName="compositeNode" presStyleCnt="0">
        <dgm:presLayoutVars>
          <dgm:bulletEnabled val="1"/>
        </dgm:presLayoutVars>
      </dgm:prSet>
      <dgm:spPr/>
    </dgm:pt>
    <dgm:pt modelId="{51A88E94-9CE3-4704-8138-BFD5E6098D16}" type="pres">
      <dgm:prSet presAssocID="{6FBCDFD5-9554-4FD2-89DF-8FAD1FBE23C9}" presName="bgRect" presStyleLbl="bgAccFollowNode1" presStyleIdx="2" presStyleCnt="4"/>
      <dgm:spPr/>
    </dgm:pt>
    <dgm:pt modelId="{7D3B73D8-9F13-4FEC-B669-2A39C3AC364D}" type="pres">
      <dgm:prSet presAssocID="{F42BC930-B2AE-428D-AE9F-AF4F73A7C450}" presName="sibTransNodeCircle" presStyleLbl="alignNode1" presStyleIdx="4" presStyleCnt="8">
        <dgm:presLayoutVars>
          <dgm:chMax val="0"/>
          <dgm:bulletEnabled/>
        </dgm:presLayoutVars>
      </dgm:prSet>
      <dgm:spPr/>
    </dgm:pt>
    <dgm:pt modelId="{10D23C06-3146-4B6B-9834-6A4DF2ADAC10}" type="pres">
      <dgm:prSet presAssocID="{6FBCDFD5-9554-4FD2-89DF-8FAD1FBE23C9}" presName="bottomLine" presStyleLbl="alignNode1" presStyleIdx="5" presStyleCnt="8">
        <dgm:presLayoutVars/>
      </dgm:prSet>
      <dgm:spPr/>
    </dgm:pt>
    <dgm:pt modelId="{21AD72CC-F7FD-44B4-BDEC-1BD536C7FF0E}" type="pres">
      <dgm:prSet presAssocID="{6FBCDFD5-9554-4FD2-89DF-8FAD1FBE23C9}" presName="nodeText" presStyleLbl="bgAccFollowNode1" presStyleIdx="2" presStyleCnt="4">
        <dgm:presLayoutVars>
          <dgm:bulletEnabled val="1"/>
        </dgm:presLayoutVars>
      </dgm:prSet>
      <dgm:spPr/>
    </dgm:pt>
    <dgm:pt modelId="{D1A4BFB7-6D0D-4148-B5C5-B39CD846AB97}" type="pres">
      <dgm:prSet presAssocID="{F42BC930-B2AE-428D-AE9F-AF4F73A7C450}" presName="sibTrans" presStyleCnt="0"/>
      <dgm:spPr/>
    </dgm:pt>
    <dgm:pt modelId="{C85C4760-E65F-444F-81F5-5D2028BE2AD3}" type="pres">
      <dgm:prSet presAssocID="{8A6060E3-A699-4F73-B39F-F9A1197C1BB4}" presName="compositeNode" presStyleCnt="0">
        <dgm:presLayoutVars>
          <dgm:bulletEnabled val="1"/>
        </dgm:presLayoutVars>
      </dgm:prSet>
      <dgm:spPr/>
    </dgm:pt>
    <dgm:pt modelId="{71A0A4F5-9FDE-4FA1-B0EF-9B357449FA09}" type="pres">
      <dgm:prSet presAssocID="{8A6060E3-A699-4F73-B39F-F9A1197C1BB4}" presName="bgRect" presStyleLbl="bgAccFollowNode1" presStyleIdx="3" presStyleCnt="4"/>
      <dgm:spPr/>
    </dgm:pt>
    <dgm:pt modelId="{10E2FA44-5E93-4544-B5D4-9C4A11519466}" type="pres">
      <dgm:prSet presAssocID="{29E52041-78A6-4D35-9F66-4A81AC913FA3}" presName="sibTransNodeCircle" presStyleLbl="alignNode1" presStyleIdx="6" presStyleCnt="8">
        <dgm:presLayoutVars>
          <dgm:chMax val="0"/>
          <dgm:bulletEnabled/>
        </dgm:presLayoutVars>
      </dgm:prSet>
      <dgm:spPr/>
    </dgm:pt>
    <dgm:pt modelId="{CE9A2F9C-B312-496D-83D7-DD9C944DB672}" type="pres">
      <dgm:prSet presAssocID="{8A6060E3-A699-4F73-B39F-F9A1197C1BB4}" presName="bottomLine" presStyleLbl="alignNode1" presStyleIdx="7" presStyleCnt="8">
        <dgm:presLayoutVars/>
      </dgm:prSet>
      <dgm:spPr/>
    </dgm:pt>
    <dgm:pt modelId="{3AD030C6-9785-4689-9465-869070E6B362}" type="pres">
      <dgm:prSet presAssocID="{8A6060E3-A699-4F73-B39F-F9A1197C1BB4}" presName="nodeText" presStyleLbl="bgAccFollowNode1" presStyleIdx="3" presStyleCnt="4">
        <dgm:presLayoutVars>
          <dgm:bulletEnabled val="1"/>
        </dgm:presLayoutVars>
      </dgm:prSet>
      <dgm:spPr/>
    </dgm:pt>
  </dgm:ptLst>
  <dgm:cxnLst>
    <dgm:cxn modelId="{E43D1E03-609F-475C-B874-E83C82A2FAED}" type="presOf" srcId="{FE34B500-A9A9-4609-A45F-7DDECBE6FB2A}" destId="{F8816B3A-A2EE-4F9C-94DD-781DE35AF9C2}" srcOrd="1" destOrd="0" presId="urn:microsoft.com/office/officeart/2016/7/layout/BasicLinearProcessNumbered"/>
    <dgm:cxn modelId="{0AC70B06-EF42-4BBC-8EC5-4F850F49E8DB}" type="presOf" srcId="{BA55D92B-9901-4E4B-B4FA-A342899A3933}" destId="{C40B27E7-5570-49F6-924A-0A969E89CDFE}" srcOrd="0" destOrd="0" presId="urn:microsoft.com/office/officeart/2016/7/layout/BasicLinearProcessNumbered"/>
    <dgm:cxn modelId="{1F0A0032-00B5-42CA-BD26-5EF1C125FAD1}" type="presOf" srcId="{FE34B500-A9A9-4609-A45F-7DDECBE6FB2A}" destId="{D88B2229-F15C-4744-B90B-4335EA945127}" srcOrd="0" destOrd="0" presId="urn:microsoft.com/office/officeart/2016/7/layout/BasicLinearProcessNumbered"/>
    <dgm:cxn modelId="{4EB4FC39-E4C3-46BD-BCCE-796366EF0AFA}" srcId="{2B4D09C9-9A03-4826-AF6F-9C772E60B601}" destId="{C9994DDF-92E4-4A29-8254-1991859F3071}" srcOrd="0" destOrd="0" parTransId="{180DCCC5-220C-48C5-A2D0-5A31F25E218F}" sibTransId="{BA55D92B-9901-4E4B-B4FA-A342899A3933}"/>
    <dgm:cxn modelId="{50295C3C-053B-4E7B-8457-FD2A712C5678}" type="presOf" srcId="{6FBCDFD5-9554-4FD2-89DF-8FAD1FBE23C9}" destId="{21AD72CC-F7FD-44B4-BDEC-1BD536C7FF0E}" srcOrd="1" destOrd="0" presId="urn:microsoft.com/office/officeart/2016/7/layout/BasicLinearProcessNumbered"/>
    <dgm:cxn modelId="{DD9D3647-BCB2-4221-A907-2C0D47964D26}" srcId="{2B4D09C9-9A03-4826-AF6F-9C772E60B601}" destId="{FE34B500-A9A9-4609-A45F-7DDECBE6FB2A}" srcOrd="1" destOrd="0" parTransId="{B0BEA0EC-F048-483D-9DAA-68CE7104A3E5}" sibTransId="{7C04DAE6-3DD3-4B87-8830-43194F9DB073}"/>
    <dgm:cxn modelId="{F65CC952-80E1-4B8A-8795-14C59EDF2D04}" type="presOf" srcId="{F42BC930-B2AE-428D-AE9F-AF4F73A7C450}" destId="{7D3B73D8-9F13-4FEC-B669-2A39C3AC364D}" srcOrd="0" destOrd="0" presId="urn:microsoft.com/office/officeart/2016/7/layout/BasicLinearProcessNumbered"/>
    <dgm:cxn modelId="{0239B37B-92CC-4160-A9EA-675AFF1B572D}" type="presOf" srcId="{29E52041-78A6-4D35-9F66-4A81AC913FA3}" destId="{10E2FA44-5E93-4544-B5D4-9C4A11519466}" srcOrd="0" destOrd="0" presId="urn:microsoft.com/office/officeart/2016/7/layout/BasicLinearProcessNumbered"/>
    <dgm:cxn modelId="{C81C5B7C-94BA-4A47-88B7-B4B5D9629B5B}" type="presOf" srcId="{8A6060E3-A699-4F73-B39F-F9A1197C1BB4}" destId="{71A0A4F5-9FDE-4FA1-B0EF-9B357449FA09}" srcOrd="0" destOrd="0" presId="urn:microsoft.com/office/officeart/2016/7/layout/BasicLinearProcessNumbered"/>
    <dgm:cxn modelId="{1E544B8D-3E8F-4EEF-B766-9CCA54A25CA2}" type="presOf" srcId="{7C04DAE6-3DD3-4B87-8830-43194F9DB073}" destId="{A14E4748-F355-4BA7-8240-EB5E6CDC9E65}" srcOrd="0" destOrd="0" presId="urn:microsoft.com/office/officeart/2016/7/layout/BasicLinearProcessNumbered"/>
    <dgm:cxn modelId="{5E4B0795-89C8-4E45-8628-01D5D33985D6}" srcId="{2B4D09C9-9A03-4826-AF6F-9C772E60B601}" destId="{8A6060E3-A699-4F73-B39F-F9A1197C1BB4}" srcOrd="3" destOrd="0" parTransId="{0204C263-058C-4581-9BD8-CFE437E13728}" sibTransId="{29E52041-78A6-4D35-9F66-4A81AC913FA3}"/>
    <dgm:cxn modelId="{A41DB8A8-A940-4C03-8654-48B3C0148F6D}" type="presOf" srcId="{6FBCDFD5-9554-4FD2-89DF-8FAD1FBE23C9}" destId="{51A88E94-9CE3-4704-8138-BFD5E6098D16}" srcOrd="0" destOrd="0" presId="urn:microsoft.com/office/officeart/2016/7/layout/BasicLinearProcessNumbered"/>
    <dgm:cxn modelId="{77CD10C6-57D5-4239-BA7C-6DA9AA5BBF9E}" type="presOf" srcId="{8A6060E3-A699-4F73-B39F-F9A1197C1BB4}" destId="{3AD030C6-9785-4689-9465-869070E6B362}" srcOrd="1" destOrd="0" presId="urn:microsoft.com/office/officeart/2016/7/layout/BasicLinearProcessNumbered"/>
    <dgm:cxn modelId="{B84541DF-9AE4-4D72-B55F-8FA9B1560A98}" type="presOf" srcId="{C9994DDF-92E4-4A29-8254-1991859F3071}" destId="{9401C7F2-A9BD-4E57-B8BB-20B0576B22D6}" srcOrd="1" destOrd="0" presId="urn:microsoft.com/office/officeart/2016/7/layout/BasicLinearProcessNumbered"/>
    <dgm:cxn modelId="{6F86D2EB-022C-4C56-A660-7BC98B3162CE}" srcId="{2B4D09C9-9A03-4826-AF6F-9C772E60B601}" destId="{6FBCDFD5-9554-4FD2-89DF-8FAD1FBE23C9}" srcOrd="2" destOrd="0" parTransId="{43BF293D-40E2-4ABB-8396-6723C945A382}" sibTransId="{F42BC930-B2AE-428D-AE9F-AF4F73A7C450}"/>
    <dgm:cxn modelId="{41D116FA-D5D9-4BC0-A35E-20A728F77798}" type="presOf" srcId="{C9994DDF-92E4-4A29-8254-1991859F3071}" destId="{180BAC4B-8C1C-4D1F-9F19-BB85734DDAF0}" srcOrd="0" destOrd="0" presId="urn:microsoft.com/office/officeart/2016/7/layout/BasicLinearProcessNumbered"/>
    <dgm:cxn modelId="{A54FA5FF-8CD8-48C3-B2AF-03FCF4E285DE}" type="presOf" srcId="{2B4D09C9-9A03-4826-AF6F-9C772E60B601}" destId="{3FF14644-D472-4BA8-B208-FCC36133D176}" srcOrd="0" destOrd="0" presId="urn:microsoft.com/office/officeart/2016/7/layout/BasicLinearProcessNumbered"/>
    <dgm:cxn modelId="{ED3B049C-B3E4-443B-8A9C-894926C88C42}" type="presParOf" srcId="{3FF14644-D472-4BA8-B208-FCC36133D176}" destId="{29BB1E44-86F0-4431-9414-927B22B0BB74}" srcOrd="0" destOrd="0" presId="urn:microsoft.com/office/officeart/2016/7/layout/BasicLinearProcessNumbered"/>
    <dgm:cxn modelId="{4CA6E2AF-8261-4039-A2A7-F0F373506A5E}" type="presParOf" srcId="{29BB1E44-86F0-4431-9414-927B22B0BB74}" destId="{180BAC4B-8C1C-4D1F-9F19-BB85734DDAF0}" srcOrd="0" destOrd="0" presId="urn:microsoft.com/office/officeart/2016/7/layout/BasicLinearProcessNumbered"/>
    <dgm:cxn modelId="{1F15BC51-0411-4278-A1B5-BAEAE19A1B4D}" type="presParOf" srcId="{29BB1E44-86F0-4431-9414-927B22B0BB74}" destId="{C40B27E7-5570-49F6-924A-0A969E89CDFE}" srcOrd="1" destOrd="0" presId="urn:microsoft.com/office/officeart/2016/7/layout/BasicLinearProcessNumbered"/>
    <dgm:cxn modelId="{1DCF4821-B33C-48A9-9A19-D514877A943E}" type="presParOf" srcId="{29BB1E44-86F0-4431-9414-927B22B0BB74}" destId="{CE0A58E8-C5A6-418A-B90C-6CE36ADC46E9}" srcOrd="2" destOrd="0" presId="urn:microsoft.com/office/officeart/2016/7/layout/BasicLinearProcessNumbered"/>
    <dgm:cxn modelId="{B2F3FA31-3A3D-4105-89BB-A6F3DBBDEC01}" type="presParOf" srcId="{29BB1E44-86F0-4431-9414-927B22B0BB74}" destId="{9401C7F2-A9BD-4E57-B8BB-20B0576B22D6}" srcOrd="3" destOrd="0" presId="urn:microsoft.com/office/officeart/2016/7/layout/BasicLinearProcessNumbered"/>
    <dgm:cxn modelId="{0672B09B-0143-4714-BE23-F4D84E680E7F}" type="presParOf" srcId="{3FF14644-D472-4BA8-B208-FCC36133D176}" destId="{D46BB1E5-76B0-4BBD-9D4A-65A6D252D9E3}" srcOrd="1" destOrd="0" presId="urn:microsoft.com/office/officeart/2016/7/layout/BasicLinearProcessNumbered"/>
    <dgm:cxn modelId="{F3D9193D-E62A-4D49-B5D4-E48A0A2DCC7F}" type="presParOf" srcId="{3FF14644-D472-4BA8-B208-FCC36133D176}" destId="{F1F3841B-1377-447A-8CEB-69D6E82AD766}" srcOrd="2" destOrd="0" presId="urn:microsoft.com/office/officeart/2016/7/layout/BasicLinearProcessNumbered"/>
    <dgm:cxn modelId="{FB1290C4-FC9A-4110-B6A9-0BAE96B23F33}" type="presParOf" srcId="{F1F3841B-1377-447A-8CEB-69D6E82AD766}" destId="{D88B2229-F15C-4744-B90B-4335EA945127}" srcOrd="0" destOrd="0" presId="urn:microsoft.com/office/officeart/2016/7/layout/BasicLinearProcessNumbered"/>
    <dgm:cxn modelId="{D2F4E360-626E-4E45-A2A6-FC20954AD1FF}" type="presParOf" srcId="{F1F3841B-1377-447A-8CEB-69D6E82AD766}" destId="{A14E4748-F355-4BA7-8240-EB5E6CDC9E65}" srcOrd="1" destOrd="0" presId="urn:microsoft.com/office/officeart/2016/7/layout/BasicLinearProcessNumbered"/>
    <dgm:cxn modelId="{E08A086F-22A2-4A22-B57C-4391970A45FE}" type="presParOf" srcId="{F1F3841B-1377-447A-8CEB-69D6E82AD766}" destId="{096FA634-4BE1-4FFB-9E31-C6AD5555027C}" srcOrd="2" destOrd="0" presId="urn:microsoft.com/office/officeart/2016/7/layout/BasicLinearProcessNumbered"/>
    <dgm:cxn modelId="{8B5674D7-3CFD-4D7F-A338-EDFC7D5B97CB}" type="presParOf" srcId="{F1F3841B-1377-447A-8CEB-69D6E82AD766}" destId="{F8816B3A-A2EE-4F9C-94DD-781DE35AF9C2}" srcOrd="3" destOrd="0" presId="urn:microsoft.com/office/officeart/2016/7/layout/BasicLinearProcessNumbered"/>
    <dgm:cxn modelId="{05D90065-AA08-4FD2-98EB-A35FD2FD5889}" type="presParOf" srcId="{3FF14644-D472-4BA8-B208-FCC36133D176}" destId="{90BE2CC0-B148-470D-AEAD-2EA99279DE11}" srcOrd="3" destOrd="0" presId="urn:microsoft.com/office/officeart/2016/7/layout/BasicLinearProcessNumbered"/>
    <dgm:cxn modelId="{795DA813-CB4B-40F3-A886-A4147BA58515}" type="presParOf" srcId="{3FF14644-D472-4BA8-B208-FCC36133D176}" destId="{A7E9BD0C-2C9A-4583-897E-74F5C2292816}" srcOrd="4" destOrd="0" presId="urn:microsoft.com/office/officeart/2016/7/layout/BasicLinearProcessNumbered"/>
    <dgm:cxn modelId="{D7A1A3F3-A1B4-48BE-BBA4-2B3900DA956E}" type="presParOf" srcId="{A7E9BD0C-2C9A-4583-897E-74F5C2292816}" destId="{51A88E94-9CE3-4704-8138-BFD5E6098D16}" srcOrd="0" destOrd="0" presId="urn:microsoft.com/office/officeart/2016/7/layout/BasicLinearProcessNumbered"/>
    <dgm:cxn modelId="{59564C3D-723F-4472-9C7A-F2EBA5AFB24D}" type="presParOf" srcId="{A7E9BD0C-2C9A-4583-897E-74F5C2292816}" destId="{7D3B73D8-9F13-4FEC-B669-2A39C3AC364D}" srcOrd="1" destOrd="0" presId="urn:microsoft.com/office/officeart/2016/7/layout/BasicLinearProcessNumbered"/>
    <dgm:cxn modelId="{A5D7736C-DB98-4465-85B7-F35CC7CEEEBB}" type="presParOf" srcId="{A7E9BD0C-2C9A-4583-897E-74F5C2292816}" destId="{10D23C06-3146-4B6B-9834-6A4DF2ADAC10}" srcOrd="2" destOrd="0" presId="urn:microsoft.com/office/officeart/2016/7/layout/BasicLinearProcessNumbered"/>
    <dgm:cxn modelId="{DA92D6C6-BDD8-4A77-A819-B4FD3FB49E8B}" type="presParOf" srcId="{A7E9BD0C-2C9A-4583-897E-74F5C2292816}" destId="{21AD72CC-F7FD-44B4-BDEC-1BD536C7FF0E}" srcOrd="3" destOrd="0" presId="urn:microsoft.com/office/officeart/2016/7/layout/BasicLinearProcessNumbered"/>
    <dgm:cxn modelId="{4C0B4DF6-3839-486A-8428-B5B402A68C85}" type="presParOf" srcId="{3FF14644-D472-4BA8-B208-FCC36133D176}" destId="{D1A4BFB7-6D0D-4148-B5C5-B39CD846AB97}" srcOrd="5" destOrd="0" presId="urn:microsoft.com/office/officeart/2016/7/layout/BasicLinearProcessNumbered"/>
    <dgm:cxn modelId="{7C795B77-BA4E-40F2-8A7A-3A96FD24979A}" type="presParOf" srcId="{3FF14644-D472-4BA8-B208-FCC36133D176}" destId="{C85C4760-E65F-444F-81F5-5D2028BE2AD3}" srcOrd="6" destOrd="0" presId="urn:microsoft.com/office/officeart/2016/7/layout/BasicLinearProcessNumbered"/>
    <dgm:cxn modelId="{C1ED8CA2-CD1D-4DFB-A44F-8848953AE6A2}" type="presParOf" srcId="{C85C4760-E65F-444F-81F5-5D2028BE2AD3}" destId="{71A0A4F5-9FDE-4FA1-B0EF-9B357449FA09}" srcOrd="0" destOrd="0" presId="urn:microsoft.com/office/officeart/2016/7/layout/BasicLinearProcessNumbered"/>
    <dgm:cxn modelId="{0A2C0194-E35D-47B5-8231-27427E137FAA}" type="presParOf" srcId="{C85C4760-E65F-444F-81F5-5D2028BE2AD3}" destId="{10E2FA44-5E93-4544-B5D4-9C4A11519466}" srcOrd="1" destOrd="0" presId="urn:microsoft.com/office/officeart/2016/7/layout/BasicLinearProcessNumbered"/>
    <dgm:cxn modelId="{78E590C0-D31E-4237-A9FD-B90936591D71}" type="presParOf" srcId="{C85C4760-E65F-444F-81F5-5D2028BE2AD3}" destId="{CE9A2F9C-B312-496D-83D7-DD9C944DB672}" srcOrd="2" destOrd="0" presId="urn:microsoft.com/office/officeart/2016/7/layout/BasicLinearProcessNumbered"/>
    <dgm:cxn modelId="{159EC17E-F009-44E1-BB47-69698AA0728D}" type="presParOf" srcId="{C85C4760-E65F-444F-81F5-5D2028BE2AD3}" destId="{3AD030C6-9785-4689-9465-869070E6B362}"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34A3C-EF65-44E8-BEE7-8D1B7195726E}">
      <dsp:nvSpPr>
        <dsp:cNvPr id="0" name=""/>
        <dsp:cNvSpPr/>
      </dsp:nvSpPr>
      <dsp:spPr>
        <a:xfrm>
          <a:off x="-4591447" y="-703968"/>
          <a:ext cx="5469384" cy="5469384"/>
        </a:xfrm>
        <a:prstGeom prst="blockArc">
          <a:avLst>
            <a:gd name="adj1" fmla="val 18900000"/>
            <a:gd name="adj2" fmla="val 2700000"/>
            <a:gd name="adj3" fmla="val 39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64BE29-B9F4-4645-B18E-1AC36CA054D3}">
      <dsp:nvSpPr>
        <dsp:cNvPr id="0" name=""/>
        <dsp:cNvSpPr/>
      </dsp:nvSpPr>
      <dsp:spPr>
        <a:xfrm>
          <a:off x="384302" y="253759"/>
          <a:ext cx="4197300" cy="507843"/>
        </a:xfrm>
        <a:prstGeom prst="rect">
          <a:avLst/>
        </a:prstGeom>
        <a:solidFill>
          <a:schemeClr val="bg1"/>
        </a:solidFill>
        <a:ln w="12700" cap="flat" cmpd="sng" algn="ctr">
          <a:solidFill>
            <a:srgbClr val="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10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0000"/>
              </a:solidFill>
              <a:effectLst/>
            </a:rPr>
            <a:t>Microsoft has </a:t>
          </a:r>
          <a:r>
            <a:rPr lang="en-US" sz="1200" b="1" kern="1200" dirty="0">
              <a:solidFill>
                <a:srgbClr val="000000"/>
              </a:solidFill>
              <a:effectLst/>
            </a:rPr>
            <a:t>deep expertise</a:t>
          </a:r>
          <a:r>
            <a:rPr lang="en-US" sz="1200" kern="1200" dirty="0">
              <a:solidFill>
                <a:srgbClr val="000000"/>
              </a:solidFill>
              <a:effectLst/>
            </a:rPr>
            <a:t> in running global services such as Cortana, Skype &amp; Cosmos DB</a:t>
          </a:r>
        </a:p>
      </dsp:txBody>
      <dsp:txXfrm>
        <a:off x="384302" y="253759"/>
        <a:ext cx="4197300" cy="507843"/>
      </dsp:txXfrm>
    </dsp:sp>
    <dsp:sp modelId="{8CAAD133-70D1-451E-A61E-AF5495EB449C}">
      <dsp:nvSpPr>
        <dsp:cNvPr id="0" name=""/>
        <dsp:cNvSpPr/>
      </dsp:nvSpPr>
      <dsp:spPr>
        <a:xfrm>
          <a:off x="66900" y="190278"/>
          <a:ext cx="634804" cy="63480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BDF7A6-9EA3-465F-956D-622DE8487AF1}">
      <dsp:nvSpPr>
        <dsp:cNvPr id="0" name=""/>
        <dsp:cNvSpPr/>
      </dsp:nvSpPr>
      <dsp:spPr>
        <a:xfrm>
          <a:off x="748207" y="1015280"/>
          <a:ext cx="3833394" cy="507843"/>
        </a:xfrm>
        <a:prstGeom prst="rect">
          <a:avLst/>
        </a:prstGeom>
        <a:solidFill>
          <a:schemeClr val="bg1"/>
        </a:solidFill>
        <a:ln w="12700" cap="flat" cmpd="sng" algn="ctr">
          <a:solidFill>
            <a:srgbClr val="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10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0000"/>
              </a:solidFill>
              <a:effectLst/>
            </a:rPr>
            <a:t>Service Fabric is the </a:t>
          </a:r>
          <a:r>
            <a:rPr lang="en-US" sz="1200" b="1" kern="1200" dirty="0">
              <a:solidFill>
                <a:srgbClr val="000000"/>
              </a:solidFill>
              <a:effectLst/>
            </a:rPr>
            <a:t>foundational technology </a:t>
          </a:r>
          <a:r>
            <a:rPr lang="en-US" sz="1200" kern="1200" dirty="0">
              <a:solidFill>
                <a:srgbClr val="000000"/>
              </a:solidFill>
              <a:effectLst/>
            </a:rPr>
            <a:t>powering these services &amp; core Azure infrastructure</a:t>
          </a:r>
        </a:p>
      </dsp:txBody>
      <dsp:txXfrm>
        <a:off x="748207" y="1015280"/>
        <a:ext cx="3833394" cy="507843"/>
      </dsp:txXfrm>
    </dsp:sp>
    <dsp:sp modelId="{D773BB3C-726F-4C64-9697-83AC20062A57}">
      <dsp:nvSpPr>
        <dsp:cNvPr id="0" name=""/>
        <dsp:cNvSpPr/>
      </dsp:nvSpPr>
      <dsp:spPr>
        <a:xfrm>
          <a:off x="430805" y="951800"/>
          <a:ext cx="634804" cy="63480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2977FF-D262-4E03-89D3-C3A1D48D78BF}">
      <dsp:nvSpPr>
        <dsp:cNvPr id="0" name=""/>
        <dsp:cNvSpPr/>
      </dsp:nvSpPr>
      <dsp:spPr>
        <a:xfrm>
          <a:off x="859897" y="1776801"/>
          <a:ext cx="3721704" cy="507843"/>
        </a:xfrm>
        <a:prstGeom prst="rect">
          <a:avLst/>
        </a:prstGeom>
        <a:solidFill>
          <a:schemeClr val="bg1"/>
        </a:solidFill>
        <a:ln w="12700" cap="flat" cmpd="sng" algn="ctr">
          <a:solidFill>
            <a:srgbClr val="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10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0000"/>
              </a:solidFill>
              <a:effectLst/>
            </a:rPr>
            <a:t>Sample scale of one of these services</a:t>
          </a:r>
          <a:r>
            <a:rPr lang="en-US" sz="1200" b="1" kern="1200" dirty="0">
              <a:solidFill>
                <a:srgbClr val="000000"/>
              </a:solidFill>
              <a:effectLst/>
            </a:rPr>
            <a:t>: 60 billion events per day</a:t>
          </a:r>
          <a:r>
            <a:rPr lang="en-US" sz="1200" kern="1200" dirty="0">
              <a:solidFill>
                <a:srgbClr val="000000"/>
              </a:solidFill>
              <a:effectLst/>
            </a:rPr>
            <a:t> with millions of databases</a:t>
          </a:r>
        </a:p>
      </dsp:txBody>
      <dsp:txXfrm>
        <a:off x="859897" y="1776801"/>
        <a:ext cx="3721704" cy="507843"/>
      </dsp:txXfrm>
    </dsp:sp>
    <dsp:sp modelId="{DD7E1CDE-D2D3-4988-9BA3-E65AB384ABC3}">
      <dsp:nvSpPr>
        <dsp:cNvPr id="0" name=""/>
        <dsp:cNvSpPr/>
      </dsp:nvSpPr>
      <dsp:spPr>
        <a:xfrm>
          <a:off x="542495" y="1713321"/>
          <a:ext cx="634804" cy="63480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B5A994-DA03-4A20-8466-869F0D84E20E}">
      <dsp:nvSpPr>
        <dsp:cNvPr id="0" name=""/>
        <dsp:cNvSpPr/>
      </dsp:nvSpPr>
      <dsp:spPr>
        <a:xfrm>
          <a:off x="748207" y="2538323"/>
          <a:ext cx="3833394" cy="507843"/>
        </a:xfrm>
        <a:prstGeom prst="rect">
          <a:avLst/>
        </a:prstGeom>
        <a:solidFill>
          <a:schemeClr val="bg1"/>
        </a:solidFill>
        <a:ln w="12700" cap="flat" cmpd="sng" algn="ctr">
          <a:solidFill>
            <a:srgbClr val="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10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0000"/>
              </a:solidFill>
              <a:effectLst/>
            </a:rPr>
            <a:t>About </a:t>
          </a:r>
          <a:r>
            <a:rPr lang="en-US" sz="1200" b="1" kern="1200" dirty="0">
              <a:solidFill>
                <a:srgbClr val="000000"/>
              </a:solidFill>
              <a:effectLst/>
            </a:rPr>
            <a:t>30% </a:t>
          </a:r>
          <a:r>
            <a:rPr lang="en-US" sz="1200" kern="1200" dirty="0">
              <a:solidFill>
                <a:srgbClr val="000000"/>
              </a:solidFill>
              <a:effectLst/>
            </a:rPr>
            <a:t>of Azure’s cores run Service Fabric directly.</a:t>
          </a:r>
        </a:p>
      </dsp:txBody>
      <dsp:txXfrm>
        <a:off x="748207" y="2538323"/>
        <a:ext cx="3833394" cy="507843"/>
      </dsp:txXfrm>
    </dsp:sp>
    <dsp:sp modelId="{5E4FA514-AD7C-418C-91C4-81AED1EA35BB}">
      <dsp:nvSpPr>
        <dsp:cNvPr id="0" name=""/>
        <dsp:cNvSpPr/>
      </dsp:nvSpPr>
      <dsp:spPr>
        <a:xfrm>
          <a:off x="430805" y="2474842"/>
          <a:ext cx="634804" cy="63480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D6CAD1-E5B2-4370-ABE3-72D535883C36}">
      <dsp:nvSpPr>
        <dsp:cNvPr id="0" name=""/>
        <dsp:cNvSpPr/>
      </dsp:nvSpPr>
      <dsp:spPr>
        <a:xfrm>
          <a:off x="384302" y="3299844"/>
          <a:ext cx="4197300" cy="507843"/>
        </a:xfrm>
        <a:prstGeom prst="rect">
          <a:avLst/>
        </a:prstGeom>
        <a:solidFill>
          <a:schemeClr val="bg1"/>
        </a:solidFill>
        <a:ln w="12700" cap="flat" cmpd="sng" algn="ctr">
          <a:solidFill>
            <a:srgbClr val="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10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0000"/>
              </a:solidFill>
              <a:effectLst/>
            </a:rPr>
            <a:t>Service Fabric Manages </a:t>
          </a:r>
          <a:r>
            <a:rPr lang="en-US" sz="1200" b="1" kern="1200" dirty="0">
              <a:solidFill>
                <a:srgbClr val="000000"/>
              </a:solidFill>
              <a:effectLst/>
            </a:rPr>
            <a:t>Millions</a:t>
          </a:r>
          <a:r>
            <a:rPr lang="en-US" sz="1200" kern="1200" dirty="0">
              <a:solidFill>
                <a:srgbClr val="000000"/>
              </a:solidFill>
              <a:effectLst/>
            </a:rPr>
            <a:t> </a:t>
          </a:r>
          <a:r>
            <a:rPr lang="en-US" sz="1200" b="1" kern="1200" dirty="0">
              <a:solidFill>
                <a:srgbClr val="000000"/>
              </a:solidFill>
              <a:effectLst/>
            </a:rPr>
            <a:t>of Service upgrades </a:t>
          </a:r>
          <a:r>
            <a:rPr lang="en-US" sz="1200" kern="1200" dirty="0">
              <a:solidFill>
                <a:srgbClr val="000000"/>
              </a:solidFill>
              <a:effectLst/>
            </a:rPr>
            <a:t>weekly within Microsoft alone</a:t>
          </a:r>
        </a:p>
      </dsp:txBody>
      <dsp:txXfrm>
        <a:off x="384302" y="3299844"/>
        <a:ext cx="4197300" cy="507843"/>
      </dsp:txXfrm>
    </dsp:sp>
    <dsp:sp modelId="{71D314B7-35F7-450A-A3BE-4C866080CA56}">
      <dsp:nvSpPr>
        <dsp:cNvPr id="0" name=""/>
        <dsp:cNvSpPr/>
      </dsp:nvSpPr>
      <dsp:spPr>
        <a:xfrm>
          <a:off x="66900" y="3236364"/>
          <a:ext cx="634804" cy="63480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BAC4B-8C1C-4D1F-9F19-BB85734DDAF0}">
      <dsp:nvSpPr>
        <dsp:cNvPr id="0" name=""/>
        <dsp:cNvSpPr/>
      </dsp:nvSpPr>
      <dsp:spPr>
        <a:xfrm>
          <a:off x="3080" y="464830"/>
          <a:ext cx="2444055" cy="342167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90548" tIns="330200" rIns="190548" bIns="330200" numCol="1" spcCol="1270" anchor="t" anchorCtr="0">
          <a:noAutofit/>
        </a:bodyPr>
        <a:lstStyle/>
        <a:p>
          <a:pPr marL="0" lvl="0" indent="0" algn="ctr" defTabSz="1022350">
            <a:lnSpc>
              <a:spcPct val="90000"/>
            </a:lnSpc>
            <a:spcBef>
              <a:spcPct val="0"/>
            </a:spcBef>
            <a:spcAft>
              <a:spcPct val="35000"/>
            </a:spcAft>
            <a:buNone/>
          </a:pPr>
          <a:r>
            <a:rPr lang="en-US" sz="2300" kern="1200" dirty="0"/>
            <a:t>Automated Kubernetes version upgrades and patching</a:t>
          </a:r>
        </a:p>
      </dsp:txBody>
      <dsp:txXfrm>
        <a:off x="3080" y="1765067"/>
        <a:ext cx="2444055" cy="2053006"/>
      </dsp:txXfrm>
    </dsp:sp>
    <dsp:sp modelId="{C40B27E7-5570-49F6-924A-0A969E89CDFE}">
      <dsp:nvSpPr>
        <dsp:cNvPr id="0" name=""/>
        <dsp:cNvSpPr/>
      </dsp:nvSpPr>
      <dsp:spPr>
        <a:xfrm>
          <a:off x="711856" y="806997"/>
          <a:ext cx="1026503" cy="102650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CE0A58E8-C5A6-418A-B90C-6CE36ADC46E9}">
      <dsp:nvSpPr>
        <dsp:cNvPr id="0" name=""/>
        <dsp:cNvSpPr/>
      </dsp:nvSpPr>
      <dsp:spPr>
        <a:xfrm>
          <a:off x="3080" y="3886435"/>
          <a:ext cx="2444055" cy="7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88B2229-F15C-4744-B90B-4335EA945127}">
      <dsp:nvSpPr>
        <dsp:cNvPr id="0" name=""/>
        <dsp:cNvSpPr/>
      </dsp:nvSpPr>
      <dsp:spPr>
        <a:xfrm>
          <a:off x="2691541" y="464830"/>
          <a:ext cx="2444055" cy="342167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90548" tIns="330200" rIns="190548" bIns="330200" numCol="1" spcCol="1270" anchor="t" anchorCtr="0">
          <a:noAutofit/>
        </a:bodyPr>
        <a:lstStyle/>
        <a:p>
          <a:pPr marL="0" lvl="0" indent="0" algn="ctr" defTabSz="1022350">
            <a:lnSpc>
              <a:spcPct val="90000"/>
            </a:lnSpc>
            <a:spcBef>
              <a:spcPct val="0"/>
            </a:spcBef>
            <a:spcAft>
              <a:spcPct val="35000"/>
            </a:spcAft>
            <a:buNone/>
          </a:pPr>
          <a:r>
            <a:rPr lang="en-US" sz="2300" kern="1200" dirty="0"/>
            <a:t>Easy cluster scaling</a:t>
          </a:r>
        </a:p>
      </dsp:txBody>
      <dsp:txXfrm>
        <a:off x="2691541" y="1765067"/>
        <a:ext cx="2444055" cy="2053006"/>
      </dsp:txXfrm>
    </dsp:sp>
    <dsp:sp modelId="{A14E4748-F355-4BA7-8240-EB5E6CDC9E65}">
      <dsp:nvSpPr>
        <dsp:cNvPr id="0" name=""/>
        <dsp:cNvSpPr/>
      </dsp:nvSpPr>
      <dsp:spPr>
        <a:xfrm>
          <a:off x="3400317" y="806997"/>
          <a:ext cx="1026503" cy="102650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096FA634-4BE1-4FFB-9E31-C6AD5555027C}">
      <dsp:nvSpPr>
        <dsp:cNvPr id="0" name=""/>
        <dsp:cNvSpPr/>
      </dsp:nvSpPr>
      <dsp:spPr>
        <a:xfrm>
          <a:off x="2691541" y="3886435"/>
          <a:ext cx="2444055" cy="7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1A88E94-9CE3-4704-8138-BFD5E6098D16}">
      <dsp:nvSpPr>
        <dsp:cNvPr id="0" name=""/>
        <dsp:cNvSpPr/>
      </dsp:nvSpPr>
      <dsp:spPr>
        <a:xfrm>
          <a:off x="5380002" y="464830"/>
          <a:ext cx="2444055" cy="342167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90548" tIns="330200" rIns="190548" bIns="330200" numCol="1" spcCol="1270" anchor="t" anchorCtr="0">
          <a:noAutofit/>
        </a:bodyPr>
        <a:lstStyle/>
        <a:p>
          <a:pPr marL="0" lvl="0" indent="0" algn="ctr" defTabSz="1022350">
            <a:lnSpc>
              <a:spcPct val="90000"/>
            </a:lnSpc>
            <a:spcBef>
              <a:spcPct val="0"/>
            </a:spcBef>
            <a:spcAft>
              <a:spcPct val="35000"/>
            </a:spcAft>
            <a:buNone/>
          </a:pPr>
          <a:r>
            <a:rPr lang="en-US" sz="2300" kern="1200" dirty="0"/>
            <a:t>Self-healing hosted control plane (masters)</a:t>
          </a:r>
        </a:p>
      </dsp:txBody>
      <dsp:txXfrm>
        <a:off x="5380002" y="1765067"/>
        <a:ext cx="2444055" cy="2053006"/>
      </dsp:txXfrm>
    </dsp:sp>
    <dsp:sp modelId="{7D3B73D8-9F13-4FEC-B669-2A39C3AC364D}">
      <dsp:nvSpPr>
        <dsp:cNvPr id="0" name=""/>
        <dsp:cNvSpPr/>
      </dsp:nvSpPr>
      <dsp:spPr>
        <a:xfrm>
          <a:off x="6088778" y="806997"/>
          <a:ext cx="1026503" cy="102650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10D23C06-3146-4B6B-9834-6A4DF2ADAC10}">
      <dsp:nvSpPr>
        <dsp:cNvPr id="0" name=""/>
        <dsp:cNvSpPr/>
      </dsp:nvSpPr>
      <dsp:spPr>
        <a:xfrm>
          <a:off x="5380002" y="3886435"/>
          <a:ext cx="2444055" cy="7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1A0A4F5-9FDE-4FA1-B0EF-9B357449FA09}">
      <dsp:nvSpPr>
        <dsp:cNvPr id="0" name=""/>
        <dsp:cNvSpPr/>
      </dsp:nvSpPr>
      <dsp:spPr>
        <a:xfrm>
          <a:off x="8068463" y="464830"/>
          <a:ext cx="2444055" cy="342167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90548" tIns="330200" rIns="190548" bIns="330200" numCol="1" spcCol="1270" anchor="t" anchorCtr="0">
          <a:noAutofit/>
        </a:bodyPr>
        <a:lstStyle/>
        <a:p>
          <a:pPr marL="0" lvl="0" indent="0" algn="ctr" defTabSz="1022350">
            <a:lnSpc>
              <a:spcPct val="90000"/>
            </a:lnSpc>
            <a:spcBef>
              <a:spcPct val="0"/>
            </a:spcBef>
            <a:spcAft>
              <a:spcPct val="35000"/>
            </a:spcAft>
            <a:buNone/>
          </a:pPr>
          <a:r>
            <a:rPr lang="en-US" sz="2300" kern="1200" dirty="0"/>
            <a:t>Cost savings - pay only for running agent pool nodes</a:t>
          </a:r>
        </a:p>
      </dsp:txBody>
      <dsp:txXfrm>
        <a:off x="8068463" y="1765067"/>
        <a:ext cx="2444055" cy="2053006"/>
      </dsp:txXfrm>
    </dsp:sp>
    <dsp:sp modelId="{10E2FA44-5E93-4544-B5D4-9C4A11519466}">
      <dsp:nvSpPr>
        <dsp:cNvPr id="0" name=""/>
        <dsp:cNvSpPr/>
      </dsp:nvSpPr>
      <dsp:spPr>
        <a:xfrm>
          <a:off x="8777239" y="806997"/>
          <a:ext cx="1026503" cy="102650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CE9A2F9C-B312-496D-83D7-DD9C944DB672}">
      <dsp:nvSpPr>
        <dsp:cNvPr id="0" name=""/>
        <dsp:cNvSpPr/>
      </dsp:nvSpPr>
      <dsp:spPr>
        <a:xfrm>
          <a:off x="8068463" y="3886435"/>
          <a:ext cx="2444055" cy="7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3D90E-D859-4609-AF30-00125BAD44D0}" type="datetimeFigureOut">
              <a:rPr lang="en-US" smtClean="0"/>
              <a:t>4/23/2018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079B3-4A98-4DE4-833D-3742B8321B4C}" type="slidenum">
              <a:rPr lang="en-US" smtClean="0"/>
              <a:t>‹#›</a:t>
            </a:fld>
            <a:endParaRPr lang="en-US"/>
          </a:p>
        </p:txBody>
      </p:sp>
    </p:spTree>
    <p:extLst>
      <p:ext uri="{BB962C8B-B14F-4D97-AF65-F5344CB8AC3E}">
        <p14:creationId xmlns:p14="http://schemas.microsoft.com/office/powerpoint/2010/main" val="167149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079B3-4A98-4DE4-833D-3742B8321B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807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11</a:t>
            </a:fld>
            <a:endParaRPr lang="en-US"/>
          </a:p>
        </p:txBody>
      </p:sp>
    </p:spTree>
    <p:extLst>
      <p:ext uri="{BB962C8B-B14F-4D97-AF65-F5344CB8AC3E}">
        <p14:creationId xmlns:p14="http://schemas.microsoft.com/office/powerpoint/2010/main" val="1207356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8:12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584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8:12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0364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14</a:t>
            </a:fld>
            <a:endParaRPr lang="en-US"/>
          </a:p>
        </p:txBody>
      </p:sp>
    </p:spTree>
    <p:extLst>
      <p:ext uri="{BB962C8B-B14F-4D97-AF65-F5344CB8AC3E}">
        <p14:creationId xmlns:p14="http://schemas.microsoft.com/office/powerpoint/2010/main" val="2205554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1424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317184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91557-1ADB-4044-AE76-1579580224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9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Binpacking</a:t>
            </a:r>
            <a:r>
              <a:rPr lang="en-US" dirty="0"/>
              <a:t> – places containers based upon their resource requirements and other constraints, while not sacrificing availability.  Mix critical and best-effort workloads in order to drive up utilization and save even more resources.</a:t>
            </a:r>
          </a:p>
          <a:p>
            <a:endParaRPr lang="en-US" dirty="0"/>
          </a:p>
          <a:p>
            <a:endParaRPr lang="en-US" dirty="0"/>
          </a:p>
        </p:txBody>
      </p:sp>
      <p:sp>
        <p:nvSpPr>
          <p:cNvPr id="4" name="Slide Number Placeholder 3"/>
          <p:cNvSpPr>
            <a:spLocks noGrp="1"/>
          </p:cNvSpPr>
          <p:nvPr>
            <p:ph type="sldNum" sz="quarter" idx="10"/>
          </p:nvPr>
        </p:nvSpPr>
        <p:spPr/>
        <p:txBody>
          <a:bodyPr/>
          <a:lstStyle/>
          <a:p>
            <a:fld id="{732079B3-4A98-4DE4-833D-3742B8321B4C}" type="slidenum">
              <a:rPr lang="en-US" smtClean="0"/>
              <a:t>18</a:t>
            </a:fld>
            <a:endParaRPr lang="en-US"/>
          </a:p>
        </p:txBody>
      </p:sp>
    </p:spTree>
    <p:extLst>
      <p:ext uri="{BB962C8B-B14F-4D97-AF65-F5344CB8AC3E}">
        <p14:creationId xmlns:p14="http://schemas.microsoft.com/office/powerpoint/2010/main" val="4180977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a:t>
            </a:r>
          </a:p>
          <a:p>
            <a:r>
              <a:rPr lang="en-US" dirty="0"/>
              <a:t>Docker</a:t>
            </a:r>
          </a:p>
          <a:p>
            <a:r>
              <a:rPr lang="en-US" dirty="0"/>
              <a:t>dc/</a:t>
            </a:r>
            <a:r>
              <a:rPr lang="en-US" dirty="0" err="1"/>
              <a:t>os</a:t>
            </a:r>
            <a:r>
              <a:rPr lang="en-US" dirty="0"/>
              <a:t> - </a:t>
            </a:r>
            <a:r>
              <a:rPr lang="en-US" sz="1200" b="0" i="0" kern="1200" dirty="0">
                <a:solidFill>
                  <a:schemeClr val="tx1"/>
                </a:solidFill>
                <a:effectLst/>
                <a:latin typeface="+mn-lt"/>
                <a:ea typeface="+mn-ea"/>
                <a:cs typeface="+mn-cs"/>
              </a:rPr>
              <a:t>combining the power of Apache Mesos with Mesosphere’s Marathon and many other important container management technologies</a:t>
            </a:r>
          </a:p>
          <a:p>
            <a:r>
              <a:rPr lang="en-US" sz="1200" b="0" i="0" kern="1200" dirty="0" err="1">
                <a:solidFill>
                  <a:schemeClr val="tx1"/>
                </a:solidFill>
                <a:effectLst/>
                <a:latin typeface="+mn-lt"/>
                <a:ea typeface="+mn-ea"/>
                <a:cs typeface="+mn-cs"/>
              </a:rPr>
              <a:t>Openshift</a:t>
            </a:r>
            <a:r>
              <a:rPr lang="en-US" sz="1200" b="0" i="0" kern="1200" dirty="0">
                <a:solidFill>
                  <a:schemeClr val="tx1"/>
                </a:solidFill>
                <a:effectLst/>
                <a:latin typeface="+mn-lt"/>
                <a:ea typeface="+mn-ea"/>
                <a:cs typeface="+mn-cs"/>
              </a:rPr>
              <a:t> – Red Hat – not supported by AKS, must be deployed to Azure</a:t>
            </a:r>
          </a:p>
          <a:p>
            <a:r>
              <a:rPr lang="en-US" dirty="0"/>
              <a:t>Service Fabric</a:t>
            </a:r>
          </a:p>
        </p:txBody>
      </p:sp>
      <p:sp>
        <p:nvSpPr>
          <p:cNvPr id="4" name="Slide Number Placeholder 3"/>
          <p:cNvSpPr>
            <a:spLocks noGrp="1"/>
          </p:cNvSpPr>
          <p:nvPr>
            <p:ph type="sldNum" sz="quarter" idx="10"/>
          </p:nvPr>
        </p:nvSpPr>
        <p:spPr/>
        <p:txBody>
          <a:bodyPr/>
          <a:lstStyle/>
          <a:p>
            <a:fld id="{732079B3-4A98-4DE4-833D-3742B8321B4C}" type="slidenum">
              <a:rPr lang="en-US" smtClean="0"/>
              <a:t>19</a:t>
            </a:fld>
            <a:endParaRPr lang="en-US"/>
          </a:p>
        </p:txBody>
      </p:sp>
    </p:spTree>
    <p:extLst>
      <p:ext uri="{BB962C8B-B14F-4D97-AF65-F5344CB8AC3E}">
        <p14:creationId xmlns:p14="http://schemas.microsoft.com/office/powerpoint/2010/main" val="3304442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20</a:t>
            </a:fld>
            <a:endParaRPr lang="en-US"/>
          </a:p>
        </p:txBody>
      </p:sp>
    </p:spTree>
    <p:extLst>
      <p:ext uri="{BB962C8B-B14F-4D97-AF65-F5344CB8AC3E}">
        <p14:creationId xmlns:p14="http://schemas.microsoft.com/office/powerpoint/2010/main" val="712404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2</a:t>
            </a:fld>
            <a:endParaRPr lang="en-US"/>
          </a:p>
        </p:txBody>
      </p:sp>
    </p:spTree>
    <p:extLst>
      <p:ext uri="{BB962C8B-B14F-4D97-AF65-F5344CB8AC3E}">
        <p14:creationId xmlns:p14="http://schemas.microsoft.com/office/powerpoint/2010/main" val="568714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21</a:t>
            </a:fld>
            <a:endParaRPr lang="en-US"/>
          </a:p>
        </p:txBody>
      </p:sp>
    </p:spTree>
    <p:extLst>
      <p:ext uri="{BB962C8B-B14F-4D97-AF65-F5344CB8AC3E}">
        <p14:creationId xmlns:p14="http://schemas.microsoft.com/office/powerpoint/2010/main" val="3807781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22</a:t>
            </a:fld>
            <a:endParaRPr lang="en-US"/>
          </a:p>
        </p:txBody>
      </p:sp>
    </p:spTree>
    <p:extLst>
      <p:ext uri="{BB962C8B-B14F-4D97-AF65-F5344CB8AC3E}">
        <p14:creationId xmlns:p14="http://schemas.microsoft.com/office/powerpoint/2010/main" val="2341281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6859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24</a:t>
            </a:fld>
            <a:endParaRPr lang="en-US"/>
          </a:p>
        </p:txBody>
      </p:sp>
    </p:spTree>
    <p:extLst>
      <p:ext uri="{BB962C8B-B14F-4D97-AF65-F5344CB8AC3E}">
        <p14:creationId xmlns:p14="http://schemas.microsoft.com/office/powerpoint/2010/main" val="3708605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FC2B6-5D76-4D7B-9ED3-4AF53D3E8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621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4</a:t>
            </a:fld>
            <a:endParaRPr lang="en-US"/>
          </a:p>
        </p:txBody>
      </p:sp>
    </p:spTree>
    <p:extLst>
      <p:ext uri="{BB962C8B-B14F-4D97-AF65-F5344CB8AC3E}">
        <p14:creationId xmlns:p14="http://schemas.microsoft.com/office/powerpoint/2010/main" val="30007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5</a:t>
            </a:fld>
            <a:endParaRPr lang="en-US"/>
          </a:p>
        </p:txBody>
      </p:sp>
    </p:spTree>
    <p:extLst>
      <p:ext uri="{BB962C8B-B14F-4D97-AF65-F5344CB8AC3E}">
        <p14:creationId xmlns:p14="http://schemas.microsoft.com/office/powerpoint/2010/main" val="81588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6</a:t>
            </a:fld>
            <a:endParaRPr lang="en-US"/>
          </a:p>
        </p:txBody>
      </p:sp>
    </p:spTree>
    <p:extLst>
      <p:ext uri="{BB962C8B-B14F-4D97-AF65-F5344CB8AC3E}">
        <p14:creationId xmlns:p14="http://schemas.microsoft.com/office/powerpoint/2010/main" val="64633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7</a:t>
            </a:fld>
            <a:endParaRPr lang="en-US"/>
          </a:p>
        </p:txBody>
      </p:sp>
    </p:spTree>
    <p:extLst>
      <p:ext uri="{BB962C8B-B14F-4D97-AF65-F5344CB8AC3E}">
        <p14:creationId xmlns:p14="http://schemas.microsoft.com/office/powerpoint/2010/main" val="2401020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8</a:t>
            </a:fld>
            <a:endParaRPr lang="en-US"/>
          </a:p>
        </p:txBody>
      </p:sp>
    </p:spTree>
    <p:extLst>
      <p:ext uri="{BB962C8B-B14F-4D97-AF65-F5344CB8AC3E}">
        <p14:creationId xmlns:p14="http://schemas.microsoft.com/office/powerpoint/2010/main" val="2917910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9</a:t>
            </a:fld>
            <a:endParaRPr lang="en-US"/>
          </a:p>
        </p:txBody>
      </p:sp>
    </p:spTree>
    <p:extLst>
      <p:ext uri="{BB962C8B-B14F-4D97-AF65-F5344CB8AC3E}">
        <p14:creationId xmlns:p14="http://schemas.microsoft.com/office/powerpoint/2010/main" val="1692212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2079B3-4A98-4DE4-833D-3742B8321B4C}" type="slidenum">
              <a:rPr lang="en-US" smtClean="0"/>
              <a:t>10</a:t>
            </a:fld>
            <a:endParaRPr lang="en-US"/>
          </a:p>
        </p:txBody>
      </p:sp>
    </p:spTree>
    <p:extLst>
      <p:ext uri="{BB962C8B-B14F-4D97-AF65-F5344CB8AC3E}">
        <p14:creationId xmlns:p14="http://schemas.microsoft.com/office/powerpoint/2010/main" val="1836575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80E04-B291-4554-BE9D-D13BEEBF04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700C94-6106-404C-935E-3C590E6DA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F87038-1EE1-42A3-A6BE-5D991779C330}"/>
              </a:ext>
            </a:extLst>
          </p:cNvPr>
          <p:cNvSpPr>
            <a:spLocks noGrp="1"/>
          </p:cNvSpPr>
          <p:nvPr>
            <p:ph type="dt" sz="half" idx="10"/>
          </p:nvPr>
        </p:nvSpPr>
        <p:spPr/>
        <p:txBody>
          <a:bodyPr/>
          <a:lstStyle/>
          <a:p>
            <a:fld id="{987DABEF-1839-4DCF-9E9B-C28D3DA1DD83}" type="datetimeFigureOut">
              <a:rPr lang="en-US" smtClean="0"/>
              <a:t>4/23/2018</a:t>
            </a:fld>
            <a:endParaRPr lang="en-US"/>
          </a:p>
        </p:txBody>
      </p:sp>
      <p:sp>
        <p:nvSpPr>
          <p:cNvPr id="5" name="Footer Placeholder 4">
            <a:extLst>
              <a:ext uri="{FF2B5EF4-FFF2-40B4-BE49-F238E27FC236}">
                <a16:creationId xmlns:a16="http://schemas.microsoft.com/office/drawing/2014/main" id="{52DE840F-318B-4604-B155-C45C0282B2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B99EAC-D329-4FAF-97AE-6525FA12D84C}"/>
              </a:ext>
            </a:extLst>
          </p:cNvPr>
          <p:cNvSpPr>
            <a:spLocks noGrp="1"/>
          </p:cNvSpPr>
          <p:nvPr>
            <p:ph type="sldNum" sz="quarter" idx="12"/>
          </p:nvPr>
        </p:nvSpPr>
        <p:spPr/>
        <p:txBody>
          <a:bodyPr/>
          <a:lstStyle/>
          <a:p>
            <a:fld id="{5FF2A5FE-53BB-4680-9831-020535670981}" type="slidenum">
              <a:rPr lang="en-US" smtClean="0"/>
              <a:t>‹#›</a:t>
            </a:fld>
            <a:endParaRPr lang="en-US"/>
          </a:p>
        </p:txBody>
      </p:sp>
    </p:spTree>
    <p:extLst>
      <p:ext uri="{BB962C8B-B14F-4D97-AF65-F5344CB8AC3E}">
        <p14:creationId xmlns:p14="http://schemas.microsoft.com/office/powerpoint/2010/main" val="1140990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0FB-17AD-43B2-8486-3DDD47C5F9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F546B5-5539-48CC-AA68-5F720E80B29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4D79C-9DE1-4F23-97FB-8237D4054144}"/>
              </a:ext>
            </a:extLst>
          </p:cNvPr>
          <p:cNvSpPr>
            <a:spLocks noGrp="1"/>
          </p:cNvSpPr>
          <p:nvPr>
            <p:ph type="dt" sz="half" idx="10"/>
          </p:nvPr>
        </p:nvSpPr>
        <p:spPr/>
        <p:txBody>
          <a:bodyPr/>
          <a:lstStyle/>
          <a:p>
            <a:fld id="{987DABEF-1839-4DCF-9E9B-C28D3DA1DD83}" type="datetimeFigureOut">
              <a:rPr lang="en-US" smtClean="0"/>
              <a:t>4/23/2018</a:t>
            </a:fld>
            <a:endParaRPr lang="en-US"/>
          </a:p>
        </p:txBody>
      </p:sp>
      <p:sp>
        <p:nvSpPr>
          <p:cNvPr id="5" name="Footer Placeholder 4">
            <a:extLst>
              <a:ext uri="{FF2B5EF4-FFF2-40B4-BE49-F238E27FC236}">
                <a16:creationId xmlns:a16="http://schemas.microsoft.com/office/drawing/2014/main" id="{293005DA-B2EB-44BD-9480-97761A6BD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CF967-D58D-43C2-BCD9-C2814179F3C1}"/>
              </a:ext>
            </a:extLst>
          </p:cNvPr>
          <p:cNvSpPr>
            <a:spLocks noGrp="1"/>
          </p:cNvSpPr>
          <p:nvPr>
            <p:ph type="sldNum" sz="quarter" idx="12"/>
          </p:nvPr>
        </p:nvSpPr>
        <p:spPr/>
        <p:txBody>
          <a:bodyPr/>
          <a:lstStyle/>
          <a:p>
            <a:fld id="{5FF2A5FE-53BB-4680-9831-020535670981}" type="slidenum">
              <a:rPr lang="en-US" smtClean="0"/>
              <a:t>‹#›</a:t>
            </a:fld>
            <a:endParaRPr lang="en-US"/>
          </a:p>
        </p:txBody>
      </p:sp>
    </p:spTree>
    <p:extLst>
      <p:ext uri="{BB962C8B-B14F-4D97-AF65-F5344CB8AC3E}">
        <p14:creationId xmlns:p14="http://schemas.microsoft.com/office/powerpoint/2010/main" val="236511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88B546-EA6C-40A1-B2D0-36EF5C600A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A67688-A0AA-498A-9193-1977123881B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BE7C1-EB18-41AD-B602-0B93696EFC9D}"/>
              </a:ext>
            </a:extLst>
          </p:cNvPr>
          <p:cNvSpPr>
            <a:spLocks noGrp="1"/>
          </p:cNvSpPr>
          <p:nvPr>
            <p:ph type="dt" sz="half" idx="10"/>
          </p:nvPr>
        </p:nvSpPr>
        <p:spPr/>
        <p:txBody>
          <a:bodyPr/>
          <a:lstStyle/>
          <a:p>
            <a:fld id="{987DABEF-1839-4DCF-9E9B-C28D3DA1DD83}" type="datetimeFigureOut">
              <a:rPr lang="en-US" smtClean="0"/>
              <a:t>4/23/2018</a:t>
            </a:fld>
            <a:endParaRPr lang="en-US"/>
          </a:p>
        </p:txBody>
      </p:sp>
      <p:sp>
        <p:nvSpPr>
          <p:cNvPr id="5" name="Footer Placeholder 4">
            <a:extLst>
              <a:ext uri="{FF2B5EF4-FFF2-40B4-BE49-F238E27FC236}">
                <a16:creationId xmlns:a16="http://schemas.microsoft.com/office/drawing/2014/main" id="{8240E4FC-4FE0-4A87-9EF3-BDEE23D6B7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011E7-FBBA-40D0-8653-A835C5D7277A}"/>
              </a:ext>
            </a:extLst>
          </p:cNvPr>
          <p:cNvSpPr>
            <a:spLocks noGrp="1"/>
          </p:cNvSpPr>
          <p:nvPr>
            <p:ph type="sldNum" sz="quarter" idx="12"/>
          </p:nvPr>
        </p:nvSpPr>
        <p:spPr/>
        <p:txBody>
          <a:bodyPr/>
          <a:lstStyle/>
          <a:p>
            <a:fld id="{5FF2A5FE-53BB-4680-9831-020535670981}" type="slidenum">
              <a:rPr lang="en-US" smtClean="0"/>
              <a:t>‹#›</a:t>
            </a:fld>
            <a:endParaRPr lang="en-US"/>
          </a:p>
        </p:txBody>
      </p:sp>
    </p:spTree>
    <p:extLst>
      <p:ext uri="{BB962C8B-B14F-4D97-AF65-F5344CB8AC3E}">
        <p14:creationId xmlns:p14="http://schemas.microsoft.com/office/powerpoint/2010/main" val="4013858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85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DA930B97-BABF-4D9B-B363-6E4452440F1F}"/>
              </a:ext>
            </a:extLst>
          </p:cNvPr>
          <p:cNvSpPr/>
          <p:nvPr userDrawn="1"/>
        </p:nvSpPr>
        <p:spPr bwMode="auto">
          <a:xfrm>
            <a:off x="0" y="6285203"/>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075060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8" y="2100816"/>
            <a:ext cx="11007660"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564749" y="3877277"/>
            <a:ext cx="8534711" cy="84856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4192"/>
              <a:endParaRPr lang="en-US" sz="1765">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Tree>
    <p:extLst>
      <p:ext uri="{BB962C8B-B14F-4D97-AF65-F5344CB8AC3E}">
        <p14:creationId xmlns:p14="http://schemas.microsoft.com/office/powerpoint/2010/main" val="94535726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2520292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5643290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5966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14"/>
            </a:lvl1pPr>
          </a:lstStyle>
          <a:p>
            <a:r>
              <a:rPr lang="en-US"/>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8"/>
              </a:spcBef>
              <a:buNone/>
              <a:defRPr sz="3136">
                <a:gradFill>
                  <a:gsLst>
                    <a:gs pos="1250">
                      <a:schemeClr val="tx1"/>
                    </a:gs>
                    <a:gs pos="99000">
                      <a:schemeClr val="tx1"/>
                    </a:gs>
                  </a:gsLst>
                  <a:lin ang="5400000" scaled="0"/>
                </a:gradFill>
              </a:defRPr>
            </a:lvl1pPr>
            <a:lvl2pPr marL="0" indent="0">
              <a:lnSpc>
                <a:spcPct val="100000"/>
              </a:lnSpc>
              <a:spcBef>
                <a:spcPts val="588"/>
              </a:spcBef>
              <a:buFontTx/>
              <a:buNone/>
              <a:defRPr sz="1567"/>
            </a:lvl2pPr>
            <a:lvl3pPr marL="224054" indent="0">
              <a:lnSpc>
                <a:spcPct val="100000"/>
              </a:lnSpc>
              <a:spcBef>
                <a:spcPts val="588"/>
              </a:spcBef>
              <a:buNone/>
              <a:defRPr sz="1765"/>
            </a:lvl3pPr>
            <a:lvl4pPr marL="448107" indent="0">
              <a:lnSpc>
                <a:spcPct val="100000"/>
              </a:lnSpc>
              <a:spcBef>
                <a:spcPts val="588"/>
              </a:spcBef>
              <a:buNone/>
              <a:defRPr sz="1567"/>
            </a:lvl4pPr>
            <a:lvl5pPr marL="672161" indent="0">
              <a:lnSpc>
                <a:spcPct val="100000"/>
              </a:lnSpc>
              <a:spcBef>
                <a:spcPts val="588"/>
              </a:spcBef>
              <a:buNone/>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66860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defRPr sz="3136"/>
            </a:lvl1pPr>
            <a:lvl2pPr>
              <a:lnSpc>
                <a:spcPct val="100000"/>
              </a:lnSpc>
              <a:spcBef>
                <a:spcPts val="588"/>
              </a:spcBef>
              <a:defRPr sz="1765"/>
            </a:lvl2pPr>
            <a:lvl3pPr>
              <a:lnSpc>
                <a:spcPct val="100000"/>
              </a:lnSpc>
              <a:spcBef>
                <a:spcPts val="588"/>
              </a:spcBef>
              <a:defRPr sz="1567"/>
            </a:lvl3pPr>
            <a:lvl4pPr>
              <a:lnSpc>
                <a:spcPct val="100000"/>
              </a:lnSpc>
              <a:spcBef>
                <a:spcPts val="588"/>
              </a:spcBef>
              <a:defRPr sz="1371"/>
            </a:lvl4pPr>
            <a:lvl5pPr>
              <a:lnSpc>
                <a:spcPct val="100000"/>
              </a:lnSpc>
              <a:spcBef>
                <a:spcPts val="588"/>
              </a:spcBef>
              <a:defRPr sz="13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24004218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73CE-D48E-4EBF-AC2C-016448C50B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30134-3745-4D9A-A0B2-26FC9E69C9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33809-3896-4A2B-AF21-E82C809D1F96}"/>
              </a:ext>
            </a:extLst>
          </p:cNvPr>
          <p:cNvSpPr>
            <a:spLocks noGrp="1"/>
          </p:cNvSpPr>
          <p:nvPr>
            <p:ph type="dt" sz="half" idx="10"/>
          </p:nvPr>
        </p:nvSpPr>
        <p:spPr/>
        <p:txBody>
          <a:bodyPr/>
          <a:lstStyle/>
          <a:p>
            <a:fld id="{987DABEF-1839-4DCF-9E9B-C28D3DA1DD83}" type="datetimeFigureOut">
              <a:rPr lang="en-US" smtClean="0"/>
              <a:t>4/23/2018</a:t>
            </a:fld>
            <a:endParaRPr lang="en-US"/>
          </a:p>
        </p:txBody>
      </p:sp>
      <p:sp>
        <p:nvSpPr>
          <p:cNvPr id="5" name="Footer Placeholder 4">
            <a:extLst>
              <a:ext uri="{FF2B5EF4-FFF2-40B4-BE49-F238E27FC236}">
                <a16:creationId xmlns:a16="http://schemas.microsoft.com/office/drawing/2014/main" id="{FE9A8C96-4C74-4FD1-9B94-720E8EC1D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68417-D47B-42B6-B5F9-29306C4EF547}"/>
              </a:ext>
            </a:extLst>
          </p:cNvPr>
          <p:cNvSpPr>
            <a:spLocks noGrp="1"/>
          </p:cNvSpPr>
          <p:nvPr>
            <p:ph type="sldNum" sz="quarter" idx="12"/>
          </p:nvPr>
        </p:nvSpPr>
        <p:spPr/>
        <p:txBody>
          <a:bodyPr/>
          <a:lstStyle/>
          <a:p>
            <a:fld id="{5FF2A5FE-53BB-4680-9831-020535670981}" type="slidenum">
              <a:rPr lang="en-US" smtClean="0"/>
              <a:t>‹#›</a:t>
            </a:fld>
            <a:endParaRPr lang="en-US"/>
          </a:p>
        </p:txBody>
      </p:sp>
    </p:spTree>
    <p:extLst>
      <p:ext uri="{BB962C8B-B14F-4D97-AF65-F5344CB8AC3E}">
        <p14:creationId xmlns:p14="http://schemas.microsoft.com/office/powerpoint/2010/main" val="3981936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spcAft>
                <a:spcPts val="0"/>
              </a:spcAft>
              <a:defRPr sz="3136">
                <a:solidFill>
                  <a:schemeClr val="accent1"/>
                </a:solidFill>
                <a:latin typeface="+mj-lt"/>
              </a:defRPr>
            </a:lvl1pPr>
            <a:lvl2pPr>
              <a:lnSpc>
                <a:spcPct val="100000"/>
              </a:lnSpc>
              <a:spcBef>
                <a:spcPts val="588"/>
              </a:spcBef>
              <a:spcAft>
                <a:spcPts val="0"/>
              </a:spcAft>
              <a:defRPr sz="1765">
                <a:latin typeface="+mn-lt"/>
              </a:defRPr>
            </a:lvl2pPr>
            <a:lvl3pPr>
              <a:lnSpc>
                <a:spcPct val="100000"/>
              </a:lnSpc>
              <a:spcBef>
                <a:spcPts val="588"/>
              </a:spcBef>
              <a:spcAft>
                <a:spcPts val="0"/>
              </a:spcAft>
              <a:defRPr sz="1567">
                <a:latin typeface="+mn-lt"/>
              </a:defRPr>
            </a:lvl3pPr>
            <a:lvl4pPr>
              <a:lnSpc>
                <a:spcPct val="100000"/>
              </a:lnSpc>
              <a:spcBef>
                <a:spcPts val="588"/>
              </a:spcBef>
              <a:spcAft>
                <a:spcPts val="0"/>
              </a:spcAft>
              <a:defRPr sz="1371">
                <a:latin typeface="+mn-lt"/>
              </a:defRPr>
            </a:lvl4pPr>
            <a:lvl5pPr>
              <a:lnSpc>
                <a:spcPct val="100000"/>
              </a:lnSpc>
              <a:spcBef>
                <a:spcPts val="588"/>
              </a:spcBef>
              <a:spcAft>
                <a:spcPts val="0"/>
              </a:spcAft>
              <a:defRPr sz="137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18570776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18022"/>
            <a:ext cx="5593094"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24548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0685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07323"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699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3578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0781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96861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151639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9635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878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40924337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15C7E-8E30-434C-AAE7-25F2A974D8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D67A33-41CB-491D-A24E-0DA07AF72C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8D00EE-4DF1-4D30-B6BC-F2E963B5CD9E}"/>
              </a:ext>
            </a:extLst>
          </p:cNvPr>
          <p:cNvSpPr>
            <a:spLocks noGrp="1"/>
          </p:cNvSpPr>
          <p:nvPr>
            <p:ph type="dt" sz="half" idx="10"/>
          </p:nvPr>
        </p:nvSpPr>
        <p:spPr/>
        <p:txBody>
          <a:bodyPr/>
          <a:lstStyle/>
          <a:p>
            <a:fld id="{987DABEF-1839-4DCF-9E9B-C28D3DA1DD83}" type="datetimeFigureOut">
              <a:rPr lang="en-US" smtClean="0"/>
              <a:t>4/23/2018</a:t>
            </a:fld>
            <a:endParaRPr lang="en-US"/>
          </a:p>
        </p:txBody>
      </p:sp>
      <p:sp>
        <p:nvSpPr>
          <p:cNvPr id="5" name="Footer Placeholder 4">
            <a:extLst>
              <a:ext uri="{FF2B5EF4-FFF2-40B4-BE49-F238E27FC236}">
                <a16:creationId xmlns:a16="http://schemas.microsoft.com/office/drawing/2014/main" id="{8637323A-6F5C-4C14-95F0-D4B90CCD9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1134F-F6DE-4337-9FF8-60DFD7D24597}"/>
              </a:ext>
            </a:extLst>
          </p:cNvPr>
          <p:cNvSpPr>
            <a:spLocks noGrp="1"/>
          </p:cNvSpPr>
          <p:nvPr>
            <p:ph type="sldNum" sz="quarter" idx="12"/>
          </p:nvPr>
        </p:nvSpPr>
        <p:spPr/>
        <p:txBody>
          <a:bodyPr/>
          <a:lstStyle/>
          <a:p>
            <a:fld id="{5FF2A5FE-53BB-4680-9831-020535670981}" type="slidenum">
              <a:rPr lang="en-US" smtClean="0"/>
              <a:t>‹#›</a:t>
            </a:fld>
            <a:endParaRPr lang="en-US"/>
          </a:p>
        </p:txBody>
      </p:sp>
    </p:spTree>
    <p:extLst>
      <p:ext uri="{BB962C8B-B14F-4D97-AF65-F5344CB8AC3E}">
        <p14:creationId xmlns:p14="http://schemas.microsoft.com/office/powerpoint/2010/main" val="533081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12303506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8" name="Text Placeholder 7"/>
          <p:cNvSpPr>
            <a:spLocks noGrp="1"/>
          </p:cNvSpPr>
          <p:nvPr>
            <p:ph type="body" sz="quarter" idx="13" hasCustomPrompt="1"/>
          </p:nvPr>
        </p:nvSpPr>
        <p:spPr>
          <a:xfrm>
            <a:off x="591640" y="1515300"/>
            <a:ext cx="11005513" cy="2443827"/>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0608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264939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6587616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406742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2"/>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Demo</a:t>
            </a:r>
          </a:p>
        </p:txBody>
      </p:sp>
    </p:spTree>
    <p:extLst>
      <p:ext uri="{BB962C8B-B14F-4D97-AF65-F5344CB8AC3E}">
        <p14:creationId xmlns:p14="http://schemas.microsoft.com/office/powerpoint/2010/main" val="23619763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60353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4225"/>
            <a:fld id="{6052FC3A-E1BD-E54F-9A48-71EBDEF00552}"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37714414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2721387525"/>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225"/>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225"/>
            <a:fld id="{27258FFF-F925-446B-8502-81C933981705}" type="slidenum">
              <a:rPr lang="en-US" smtClean="0">
                <a:gradFill>
                  <a:gsLst>
                    <a:gs pos="2239">
                      <a:srgbClr val="FFFFFF"/>
                    </a:gs>
                    <a:gs pos="11940">
                      <a:srgbClr val="FFFFFF"/>
                    </a:gs>
                  </a:gsLst>
                  <a:lin ang="5400000" scaled="0"/>
                </a:gradFill>
              </a:rPr>
              <a:pPr defTabSz="914225"/>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229159391"/>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7"/>
            <a:ext cx="11007660" cy="1686801"/>
          </a:xfrm>
        </p:spPr>
        <p:txBody>
          <a:bodyPr/>
          <a:lstStyle>
            <a:lvl1pPr>
              <a:defRPr sz="5880">
                <a:solidFill>
                  <a:schemeClr val="bg1"/>
                </a:solidFill>
              </a:defRPr>
            </a:lvl1pPr>
          </a:lstStyle>
          <a:p>
            <a:r>
              <a:rPr lang="en-US"/>
              <a:t>Title</a:t>
            </a:r>
          </a:p>
        </p:txBody>
      </p:sp>
      <p:sp>
        <p:nvSpPr>
          <p:cNvPr id="8" name="Subtitle 2"/>
          <p:cNvSpPr>
            <a:spLocks noGrp="1"/>
          </p:cNvSpPr>
          <p:nvPr>
            <p:ph type="subTitle" idx="1" hasCustomPrompt="1"/>
          </p:nvPr>
        </p:nvSpPr>
        <p:spPr>
          <a:xfrm>
            <a:off x="591642" y="3877277"/>
            <a:ext cx="10989732" cy="516616"/>
          </a:xfrm>
        </p:spPr>
        <p:txBody>
          <a:bodyPr/>
          <a:lstStyle>
            <a:lvl1pPr marL="0" indent="0" algn="l">
              <a:buNone/>
              <a:defRPr sz="2157">
                <a:solidFill>
                  <a:schemeClr val="bg1"/>
                </a:solidFill>
                <a:latin typeface="+mn-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0301649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3DDC-A270-4BB6-9FB7-C23BFA7CB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95BEF6-9C57-4607-BC83-97E9C30EE3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CEB07F-04CA-48D0-9E04-AE8A72D173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6B7BC-D446-49BA-BDCB-A9798DFD6F12}"/>
              </a:ext>
            </a:extLst>
          </p:cNvPr>
          <p:cNvSpPr>
            <a:spLocks noGrp="1"/>
          </p:cNvSpPr>
          <p:nvPr>
            <p:ph type="dt" sz="half" idx="10"/>
          </p:nvPr>
        </p:nvSpPr>
        <p:spPr/>
        <p:txBody>
          <a:bodyPr/>
          <a:lstStyle/>
          <a:p>
            <a:fld id="{987DABEF-1839-4DCF-9E9B-C28D3DA1DD83}" type="datetimeFigureOut">
              <a:rPr lang="en-US" smtClean="0"/>
              <a:t>4/23/2018</a:t>
            </a:fld>
            <a:endParaRPr lang="en-US"/>
          </a:p>
        </p:txBody>
      </p:sp>
      <p:sp>
        <p:nvSpPr>
          <p:cNvPr id="6" name="Footer Placeholder 5">
            <a:extLst>
              <a:ext uri="{FF2B5EF4-FFF2-40B4-BE49-F238E27FC236}">
                <a16:creationId xmlns:a16="http://schemas.microsoft.com/office/drawing/2014/main" id="{C25E785D-BF28-496F-B13F-02D3EC601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84937-E950-4AAB-A56A-65662954721A}"/>
              </a:ext>
            </a:extLst>
          </p:cNvPr>
          <p:cNvSpPr>
            <a:spLocks noGrp="1"/>
          </p:cNvSpPr>
          <p:nvPr>
            <p:ph type="sldNum" sz="quarter" idx="12"/>
          </p:nvPr>
        </p:nvSpPr>
        <p:spPr/>
        <p:txBody>
          <a:bodyPr/>
          <a:lstStyle/>
          <a:p>
            <a:fld id="{5FF2A5FE-53BB-4680-9831-020535670981}" type="slidenum">
              <a:rPr lang="en-US" smtClean="0"/>
              <a:t>‹#›</a:t>
            </a:fld>
            <a:endParaRPr lang="en-US"/>
          </a:p>
        </p:txBody>
      </p:sp>
    </p:spTree>
    <p:extLst>
      <p:ext uri="{BB962C8B-B14F-4D97-AF65-F5344CB8AC3E}">
        <p14:creationId xmlns:p14="http://schemas.microsoft.com/office/powerpoint/2010/main" val="690778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12987"/>
          </a:xfrm>
        </p:spPr>
        <p:txBody>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09803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84923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65212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72861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618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0" hasCustomPrompt="1"/>
          </p:nvPr>
        </p:nvSpPr>
        <p:spPr>
          <a:xfrm>
            <a:off x="269241" y="1114098"/>
            <a:ext cx="11653523" cy="492443"/>
          </a:xfrm>
        </p:spPr>
        <p:txBody>
          <a:bodyPr>
            <a:spAutoFit/>
          </a:bodyPr>
          <a:lstStyle>
            <a:lvl1pPr marL="0" indent="0">
              <a:buNone/>
              <a:defRPr sz="2000" b="1">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a:t>SUBHEAD</a:t>
            </a:r>
          </a:p>
        </p:txBody>
      </p:sp>
    </p:spTree>
    <p:extLst>
      <p:ext uri="{BB962C8B-B14F-4D97-AF65-F5344CB8AC3E}">
        <p14:creationId xmlns:p14="http://schemas.microsoft.com/office/powerpoint/2010/main" val="3238119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672348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endParaRPr lang="en-US"/>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userDrawn="1"/>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379153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5491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09740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4793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EEDC-DB2F-474B-A5C2-ADA021AB5B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28BA86-E31F-4291-9FB6-E9B2F402FD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159999C-AA12-4695-BCE4-7A88A8FEE6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673FA3-1446-4636-A20D-16BD903345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0762FA-BAB9-4BA4-ADB7-9EADA8F6C8E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7C471-78F6-45E5-9933-360162B3795D}"/>
              </a:ext>
            </a:extLst>
          </p:cNvPr>
          <p:cNvSpPr>
            <a:spLocks noGrp="1"/>
          </p:cNvSpPr>
          <p:nvPr>
            <p:ph type="dt" sz="half" idx="10"/>
          </p:nvPr>
        </p:nvSpPr>
        <p:spPr/>
        <p:txBody>
          <a:bodyPr/>
          <a:lstStyle/>
          <a:p>
            <a:fld id="{987DABEF-1839-4DCF-9E9B-C28D3DA1DD83}" type="datetimeFigureOut">
              <a:rPr lang="en-US" smtClean="0"/>
              <a:t>4/23/2018</a:t>
            </a:fld>
            <a:endParaRPr lang="en-US"/>
          </a:p>
        </p:txBody>
      </p:sp>
      <p:sp>
        <p:nvSpPr>
          <p:cNvPr id="8" name="Footer Placeholder 7">
            <a:extLst>
              <a:ext uri="{FF2B5EF4-FFF2-40B4-BE49-F238E27FC236}">
                <a16:creationId xmlns:a16="http://schemas.microsoft.com/office/drawing/2014/main" id="{D718A1BE-6E0A-4F2B-8063-B2A6619FDB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DE8C66-7D22-411F-AEE4-8A7060A207B2}"/>
              </a:ext>
            </a:extLst>
          </p:cNvPr>
          <p:cNvSpPr>
            <a:spLocks noGrp="1"/>
          </p:cNvSpPr>
          <p:nvPr>
            <p:ph type="sldNum" sz="quarter" idx="12"/>
          </p:nvPr>
        </p:nvSpPr>
        <p:spPr/>
        <p:txBody>
          <a:bodyPr/>
          <a:lstStyle/>
          <a:p>
            <a:fld id="{5FF2A5FE-53BB-4680-9831-020535670981}" type="slidenum">
              <a:rPr lang="en-US" smtClean="0"/>
              <a:t>‹#›</a:t>
            </a:fld>
            <a:endParaRPr lang="en-US"/>
          </a:p>
        </p:txBody>
      </p:sp>
    </p:spTree>
    <p:extLst>
      <p:ext uri="{BB962C8B-B14F-4D97-AF65-F5344CB8AC3E}">
        <p14:creationId xmlns:p14="http://schemas.microsoft.com/office/powerpoint/2010/main" val="27418821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4280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92260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32180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6096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60975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20477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6580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091226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95124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0774060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26B75-19A0-4253-8018-224C8596A5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176BC5-472B-4549-9461-8B7EFA5FBAC6}"/>
              </a:ext>
            </a:extLst>
          </p:cNvPr>
          <p:cNvSpPr>
            <a:spLocks noGrp="1"/>
          </p:cNvSpPr>
          <p:nvPr>
            <p:ph type="dt" sz="half" idx="10"/>
          </p:nvPr>
        </p:nvSpPr>
        <p:spPr/>
        <p:txBody>
          <a:bodyPr/>
          <a:lstStyle/>
          <a:p>
            <a:fld id="{987DABEF-1839-4DCF-9E9B-C28D3DA1DD83}" type="datetimeFigureOut">
              <a:rPr lang="en-US" smtClean="0"/>
              <a:t>4/23/2018</a:t>
            </a:fld>
            <a:endParaRPr lang="en-US"/>
          </a:p>
        </p:txBody>
      </p:sp>
      <p:sp>
        <p:nvSpPr>
          <p:cNvPr id="4" name="Footer Placeholder 3">
            <a:extLst>
              <a:ext uri="{FF2B5EF4-FFF2-40B4-BE49-F238E27FC236}">
                <a16:creationId xmlns:a16="http://schemas.microsoft.com/office/drawing/2014/main" id="{DEF41E3F-9C12-41CC-9A1A-AD7E0ADC8D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7C792A-9DA8-435B-96C4-BDE470DD5A49}"/>
              </a:ext>
            </a:extLst>
          </p:cNvPr>
          <p:cNvSpPr>
            <a:spLocks noGrp="1"/>
          </p:cNvSpPr>
          <p:nvPr>
            <p:ph type="sldNum" sz="quarter" idx="12"/>
          </p:nvPr>
        </p:nvSpPr>
        <p:spPr/>
        <p:txBody>
          <a:bodyPr/>
          <a:lstStyle/>
          <a:p>
            <a:fld id="{5FF2A5FE-53BB-4680-9831-020535670981}" type="slidenum">
              <a:rPr lang="en-US" smtClean="0"/>
              <a:t>‹#›</a:t>
            </a:fld>
            <a:endParaRPr lang="en-US"/>
          </a:p>
        </p:txBody>
      </p:sp>
    </p:spTree>
    <p:extLst>
      <p:ext uri="{BB962C8B-B14F-4D97-AF65-F5344CB8AC3E}">
        <p14:creationId xmlns:p14="http://schemas.microsoft.com/office/powerpoint/2010/main" val="23756691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643358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9585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447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860428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78614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5573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130276-8B38-4432-BBA2-C7B26D315704}"/>
              </a:ext>
            </a:extLst>
          </p:cNvPr>
          <p:cNvSpPr>
            <a:spLocks noGrp="1"/>
          </p:cNvSpPr>
          <p:nvPr>
            <p:ph type="dt" sz="half" idx="10"/>
          </p:nvPr>
        </p:nvSpPr>
        <p:spPr/>
        <p:txBody>
          <a:bodyPr/>
          <a:lstStyle/>
          <a:p>
            <a:fld id="{987DABEF-1839-4DCF-9E9B-C28D3DA1DD83}" type="datetimeFigureOut">
              <a:rPr lang="en-US" smtClean="0"/>
              <a:t>4/23/2018</a:t>
            </a:fld>
            <a:endParaRPr lang="en-US"/>
          </a:p>
        </p:txBody>
      </p:sp>
      <p:sp>
        <p:nvSpPr>
          <p:cNvPr id="3" name="Footer Placeholder 2">
            <a:extLst>
              <a:ext uri="{FF2B5EF4-FFF2-40B4-BE49-F238E27FC236}">
                <a16:creationId xmlns:a16="http://schemas.microsoft.com/office/drawing/2014/main" id="{B8838C50-0CB2-40BF-87E7-B5E496A869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8A3C4D-44A1-4FC1-8126-12FF43CDFB39}"/>
              </a:ext>
            </a:extLst>
          </p:cNvPr>
          <p:cNvSpPr>
            <a:spLocks noGrp="1"/>
          </p:cNvSpPr>
          <p:nvPr>
            <p:ph type="sldNum" sz="quarter" idx="12"/>
          </p:nvPr>
        </p:nvSpPr>
        <p:spPr/>
        <p:txBody>
          <a:bodyPr/>
          <a:lstStyle/>
          <a:p>
            <a:fld id="{5FF2A5FE-53BB-4680-9831-020535670981}" type="slidenum">
              <a:rPr lang="en-US" smtClean="0"/>
              <a:t>‹#›</a:t>
            </a:fld>
            <a:endParaRPr lang="en-US"/>
          </a:p>
        </p:txBody>
      </p:sp>
    </p:spTree>
    <p:extLst>
      <p:ext uri="{BB962C8B-B14F-4D97-AF65-F5344CB8AC3E}">
        <p14:creationId xmlns:p14="http://schemas.microsoft.com/office/powerpoint/2010/main" val="749451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EDA4-2418-49A6-A305-0088C36C62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56AF1A-9CF3-4922-B77E-7E4205D326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32F367-0C2C-4294-B77A-B4DB5A1AA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27B1A9-E16B-4D07-A14F-785BAE98522D}"/>
              </a:ext>
            </a:extLst>
          </p:cNvPr>
          <p:cNvSpPr>
            <a:spLocks noGrp="1"/>
          </p:cNvSpPr>
          <p:nvPr>
            <p:ph type="dt" sz="half" idx="10"/>
          </p:nvPr>
        </p:nvSpPr>
        <p:spPr/>
        <p:txBody>
          <a:bodyPr/>
          <a:lstStyle/>
          <a:p>
            <a:fld id="{987DABEF-1839-4DCF-9E9B-C28D3DA1DD83}" type="datetimeFigureOut">
              <a:rPr lang="en-US" smtClean="0"/>
              <a:t>4/23/2018</a:t>
            </a:fld>
            <a:endParaRPr lang="en-US"/>
          </a:p>
        </p:txBody>
      </p:sp>
      <p:sp>
        <p:nvSpPr>
          <p:cNvPr id="6" name="Footer Placeholder 5">
            <a:extLst>
              <a:ext uri="{FF2B5EF4-FFF2-40B4-BE49-F238E27FC236}">
                <a16:creationId xmlns:a16="http://schemas.microsoft.com/office/drawing/2014/main" id="{6C1D3D5D-33F1-44C7-A9D2-B08002475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70C77-4DFD-477A-8D39-39B72A4E2F74}"/>
              </a:ext>
            </a:extLst>
          </p:cNvPr>
          <p:cNvSpPr>
            <a:spLocks noGrp="1"/>
          </p:cNvSpPr>
          <p:nvPr>
            <p:ph type="sldNum" sz="quarter" idx="12"/>
          </p:nvPr>
        </p:nvSpPr>
        <p:spPr/>
        <p:txBody>
          <a:bodyPr/>
          <a:lstStyle/>
          <a:p>
            <a:fld id="{5FF2A5FE-53BB-4680-9831-020535670981}" type="slidenum">
              <a:rPr lang="en-US" smtClean="0"/>
              <a:t>‹#›</a:t>
            </a:fld>
            <a:endParaRPr lang="en-US"/>
          </a:p>
        </p:txBody>
      </p:sp>
    </p:spTree>
    <p:extLst>
      <p:ext uri="{BB962C8B-B14F-4D97-AF65-F5344CB8AC3E}">
        <p14:creationId xmlns:p14="http://schemas.microsoft.com/office/powerpoint/2010/main" val="503235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2E8B-5398-45BA-BC88-8FEE79FCC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EDCB45-B5EF-4AC1-96EC-48E92272EB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DC52D8-E883-4A69-9BA9-98FFA3374D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B386DB-7BC3-4A70-A362-CAC316A61938}"/>
              </a:ext>
            </a:extLst>
          </p:cNvPr>
          <p:cNvSpPr>
            <a:spLocks noGrp="1"/>
          </p:cNvSpPr>
          <p:nvPr>
            <p:ph type="dt" sz="half" idx="10"/>
          </p:nvPr>
        </p:nvSpPr>
        <p:spPr/>
        <p:txBody>
          <a:bodyPr/>
          <a:lstStyle/>
          <a:p>
            <a:fld id="{987DABEF-1839-4DCF-9E9B-C28D3DA1DD83}" type="datetimeFigureOut">
              <a:rPr lang="en-US" smtClean="0"/>
              <a:t>4/23/2018</a:t>
            </a:fld>
            <a:endParaRPr lang="en-US"/>
          </a:p>
        </p:txBody>
      </p:sp>
      <p:sp>
        <p:nvSpPr>
          <p:cNvPr id="6" name="Footer Placeholder 5">
            <a:extLst>
              <a:ext uri="{FF2B5EF4-FFF2-40B4-BE49-F238E27FC236}">
                <a16:creationId xmlns:a16="http://schemas.microsoft.com/office/drawing/2014/main" id="{D27D3595-4139-488A-AE44-8BAE1E032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5AB0E4-5CF4-4DFE-9997-B113509A84A4}"/>
              </a:ext>
            </a:extLst>
          </p:cNvPr>
          <p:cNvSpPr>
            <a:spLocks noGrp="1"/>
          </p:cNvSpPr>
          <p:nvPr>
            <p:ph type="sldNum" sz="quarter" idx="12"/>
          </p:nvPr>
        </p:nvSpPr>
        <p:spPr/>
        <p:txBody>
          <a:bodyPr/>
          <a:lstStyle/>
          <a:p>
            <a:fld id="{5FF2A5FE-53BB-4680-9831-020535670981}" type="slidenum">
              <a:rPr lang="en-US" smtClean="0"/>
              <a:t>‹#›</a:t>
            </a:fld>
            <a:endParaRPr lang="en-US"/>
          </a:p>
        </p:txBody>
      </p:sp>
    </p:spTree>
    <p:extLst>
      <p:ext uri="{BB962C8B-B14F-4D97-AF65-F5344CB8AC3E}">
        <p14:creationId xmlns:p14="http://schemas.microsoft.com/office/powerpoint/2010/main" val="1646746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ags" Target="../tags/tag1.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vmlDrawing" Target="../drawings/vmlDrawing1.v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image" Target="../media/image1.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image" Target="../media/image6.emf"/><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1C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D1B5E-DEE2-42E1-ACFF-B35957E219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C2CB73-733E-40E3-BADD-EAD542479B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4F963-42CB-48DD-B10E-1B1DCAA83F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7DABEF-1839-4DCF-9E9B-C28D3DA1DD83}" type="datetimeFigureOut">
              <a:rPr lang="en-US" smtClean="0"/>
              <a:t>4/23/2018</a:t>
            </a:fld>
            <a:endParaRPr lang="en-US"/>
          </a:p>
        </p:txBody>
      </p:sp>
      <p:sp>
        <p:nvSpPr>
          <p:cNvPr id="5" name="Footer Placeholder 4">
            <a:extLst>
              <a:ext uri="{FF2B5EF4-FFF2-40B4-BE49-F238E27FC236}">
                <a16:creationId xmlns:a16="http://schemas.microsoft.com/office/drawing/2014/main" id="{9288F6FA-5965-43E7-A8E3-ABD872972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2BB75-091A-409F-A87B-EE6E08956D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2A5FE-53BB-4680-9831-020535670981}" type="slidenum">
              <a:rPr lang="en-US" smtClean="0"/>
              <a:t>‹#›</a:t>
            </a:fld>
            <a:endParaRPr lang="en-US"/>
          </a:p>
        </p:txBody>
      </p:sp>
    </p:spTree>
    <p:extLst>
      <p:ext uri="{BB962C8B-B14F-4D97-AF65-F5344CB8AC3E}">
        <p14:creationId xmlns:p14="http://schemas.microsoft.com/office/powerpoint/2010/main" val="83457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9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1" name="think-cell Slide" r:id="rId35" imgW="377" imgH="377" progId="TCLayout.ActiveDocument.1">
                  <p:embed/>
                </p:oleObj>
              </mc:Choice>
              <mc:Fallback>
                <p:oleObj name="think-cell Slide" r:id="rId35" imgW="377" imgH="377" progId="TCLayout.ActiveDocument.1">
                  <p:embed/>
                  <p:pic>
                    <p:nvPicPr>
                      <p:cNvPr id="9" name="Object 8" hidden="1"/>
                      <p:cNvPicPr/>
                      <p:nvPr/>
                    </p:nvPicPr>
                    <p:blipFill>
                      <a:blip r:embed="rId3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269242" y="1124471"/>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0837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Lst>
  <p:transition>
    <p:fade/>
  </p:transition>
  <p:hf sldNum="0"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100000"/>
        </a:lnSpc>
        <a:spcBef>
          <a:spcPts val="588"/>
        </a:spcBef>
        <a:spcAft>
          <a:spcPts val="0"/>
        </a:spcAft>
        <a:buClrTx/>
        <a:buSzPct val="90000"/>
        <a:buFont typeface="Arial" pitchFamily="34" charset="0"/>
        <a:buChar char="•"/>
        <a:tabLst/>
        <a:defRPr sz="1371"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15793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3.emf"/><Relationship Id="rId21" Type="http://schemas.openxmlformats.org/officeDocument/2006/relationships/hyperlink" Target="http://commons.wikimedia.org/wiki/file:microsoft_edge_logo.svg?uselang=es" TargetMode="External"/><Relationship Id="rId7" Type="http://schemas.openxmlformats.org/officeDocument/2006/relationships/image" Target="../media/image37.emf"/><Relationship Id="rId12" Type="http://schemas.openxmlformats.org/officeDocument/2006/relationships/hyperlink" Target="http://zetawiki.com/wiki/%EA%B5%AC%EA%B8%80_kubernetes" TargetMode="External"/><Relationship Id="rId17" Type="http://schemas.openxmlformats.org/officeDocument/2006/relationships/image" Target="../media/image46.sv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36.emf"/><Relationship Id="rId11" Type="http://schemas.openxmlformats.org/officeDocument/2006/relationships/image" Target="../media/image41.png"/><Relationship Id="rId5" Type="http://schemas.openxmlformats.org/officeDocument/2006/relationships/image" Target="../media/image35.emf"/><Relationship Id="rId15" Type="http://schemas.openxmlformats.org/officeDocument/2006/relationships/image" Target="../media/image44.svg"/><Relationship Id="rId23" Type="http://schemas.openxmlformats.org/officeDocument/2006/relationships/image" Target="../media/image50.svg"/><Relationship Id="rId10" Type="http://schemas.openxmlformats.org/officeDocument/2006/relationships/image" Target="../media/image40.emf"/><Relationship Id="rId19" Type="http://schemas.openxmlformats.org/officeDocument/2006/relationships/hyperlink" Target="http://commons.wikimedia.org/wiki/File:Google_Chrome_icon_(2011).svg" TargetMode="External"/><Relationship Id="rId4" Type="http://schemas.openxmlformats.org/officeDocument/2006/relationships/image" Target="../media/image34.emf"/><Relationship Id="rId9" Type="http://schemas.openxmlformats.org/officeDocument/2006/relationships/image" Target="../media/image39.emf"/><Relationship Id="rId14" Type="http://schemas.openxmlformats.org/officeDocument/2006/relationships/image" Target="../media/image43.png"/><Relationship Id="rId22"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azure.microsoft.com/en-us/services/service-fabric/" TargetMode="External"/><Relationship Id="rId5" Type="http://schemas.openxmlformats.org/officeDocument/2006/relationships/hyperlink" Target="https://kubernetes.io/" TargetMode="External"/><Relationship Id="rId4" Type="http://schemas.openxmlformats.org/officeDocument/2006/relationships/hyperlink" Target="https://azure.microsoft.com/en-us/services/container-servic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57.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F26673-337D-4F0A-9398-9BC61E84D3D7}"/>
              </a:ext>
            </a:extLst>
          </p:cNvPr>
          <p:cNvSpPr/>
          <p:nvPr/>
        </p:nvSpPr>
        <p:spPr>
          <a:xfrm>
            <a:off x="0" y="5633943"/>
            <a:ext cx="12192000" cy="1224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372421D9-5E80-4C02-A45C-834A9E014E7F}"/>
              </a:ext>
            </a:extLst>
          </p:cNvPr>
          <p:cNvSpPr>
            <a:spLocks noGrp="1"/>
          </p:cNvSpPr>
          <p:nvPr>
            <p:ph type="ctrTitle"/>
          </p:nvPr>
        </p:nvSpPr>
        <p:spPr>
          <a:xfrm>
            <a:off x="325225" y="3175000"/>
            <a:ext cx="11541550" cy="1236440"/>
          </a:xfrm>
          <a:noFill/>
        </p:spPr>
        <p:txBody>
          <a:bodyPr>
            <a:noAutofit/>
          </a:bodyPr>
          <a:lstStyle/>
          <a:p>
            <a:r>
              <a:rPr lang="en-US" sz="3200" dirty="0">
                <a:solidFill>
                  <a:schemeClr val="bg1"/>
                </a:solidFill>
              </a:rPr>
              <a:t>Microservices and Containers</a:t>
            </a:r>
          </a:p>
        </p:txBody>
      </p:sp>
      <p:sp>
        <p:nvSpPr>
          <p:cNvPr id="7" name="Subtitle 6">
            <a:extLst>
              <a:ext uri="{FF2B5EF4-FFF2-40B4-BE49-F238E27FC236}">
                <a16:creationId xmlns:a16="http://schemas.microsoft.com/office/drawing/2014/main" id="{C5178B2A-D5D2-468C-8A46-4319668DBFF1}"/>
              </a:ext>
            </a:extLst>
          </p:cNvPr>
          <p:cNvSpPr>
            <a:spLocks noGrp="1"/>
          </p:cNvSpPr>
          <p:nvPr>
            <p:ph type="subTitle" idx="1"/>
          </p:nvPr>
        </p:nvSpPr>
        <p:spPr>
          <a:xfrm>
            <a:off x="2981450" y="4542434"/>
            <a:ext cx="5860883" cy="836313"/>
          </a:xfrm>
          <a:noFill/>
        </p:spPr>
        <p:txBody>
          <a:bodyPr>
            <a:normAutofit lnSpcReduction="10000"/>
          </a:bodyPr>
          <a:lstStyle/>
          <a:p>
            <a:r>
              <a:rPr lang="en-US" dirty="0">
                <a:solidFill>
                  <a:schemeClr val="bg1"/>
                </a:solidFill>
              </a:rPr>
              <a:t>Presenter :  Ralph Wheaton</a:t>
            </a:r>
          </a:p>
          <a:p>
            <a:r>
              <a:rPr lang="en-US" dirty="0">
                <a:solidFill>
                  <a:schemeClr val="bg1"/>
                </a:solidFill>
              </a:rPr>
              <a:t>Architect - Daugherty Business Systems</a:t>
            </a:r>
          </a:p>
          <a:p>
            <a:endParaRPr lang="en-US" dirty="0">
              <a:solidFill>
                <a:schemeClr val="bg1"/>
              </a:solidFill>
            </a:endParaRPr>
          </a:p>
        </p:txBody>
      </p:sp>
      <p:pic>
        <p:nvPicPr>
          <p:cNvPr id="9" name="Picture 8" descr="A close up of a sign&#10;&#10;Description generated with high confidence">
            <a:extLst>
              <a:ext uri="{FF2B5EF4-FFF2-40B4-BE49-F238E27FC236}">
                <a16:creationId xmlns:a16="http://schemas.microsoft.com/office/drawing/2014/main" id="{1807D7BA-0759-4EB4-820B-8CA24D82E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3175000"/>
          </a:xfrm>
          <a:prstGeom prst="rect">
            <a:avLst/>
          </a:prstGeom>
        </p:spPr>
      </p:pic>
      <p:pic>
        <p:nvPicPr>
          <p:cNvPr id="4104" name="Picture 8" descr="Image result for microsoft logo trans">
            <a:extLst>
              <a:ext uri="{FF2B5EF4-FFF2-40B4-BE49-F238E27FC236}">
                <a16:creationId xmlns:a16="http://schemas.microsoft.com/office/drawing/2014/main" id="{1A8A750B-80C3-4720-AD2C-D37FF84663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3276" y="5633944"/>
            <a:ext cx="2273589" cy="836313"/>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12" descr="data:image/webp;base64,UklGRvQCAABXRUJQVlA4TOgCAAAvF8EMELeAIJJt7P8fOdQU3rwaCto2cnyLP6qn8GiWoraRHG9DdKSO/7shZCNJZ3CLsAh3SE/0TG+yCGPwgbprfeBD/EQ8/+ftrYb8DwYdVDgIrgjgYn+EnJOuumfmQJZku3HrIKMkiNMhSO5/r8+mYFFJPhPR/wn4tuQv+Rf+X6TvP51/LGFm9hdmbj/F+df99sjLtA0H4206m4Mxr1cir1PYh09kOl4x3qZQP1H2ZzsKk/n4AKCLAFnHMsDpZ6RHO4F+DBE5AhA87OWZQT02m2zXkn3VDqTqkmyyOmz2dSsQ3DrUB1MoJm9bAnWQ1yNBczDxj0R53QLk6hHF38Dk5ehgTg0Iz2WQhkyOlHc/aXAuIrJDWkVGpjspkMdjFXKT6dHkAxKJy8gGuooEslNBYX+qHTb58JyS15FIXkbB54ARSE/VyXKnQFloh+NhOkEM6kNBuFUhLjRAV4kklwYmUgjPVGG/0w7bQpKIixioi1JEZIPxSAZ2ow3KcEjxff1U9Mjx/fmBPZOHS2ETkQHbHyy+zJCrOMzaArPRI8WvGXIVzwOaiEig/MHehyYem70fCyR7Xz3e9yaukS5fD7AnGrDdQVX1BBVHAxP/S4VwLYq/QVBVhSC+DY4XUghPJIV+B/nayW2tBtvNTETkhOpzUuS1wniiAO0uLdPXUqgrjELyyUxvT1Qh3EU2OFYamSgryAGbx858eSLpsM+NpG6SKGOhDraGRPJwiHR5b3A8Ucuwz4wE5magy4wOQRZp0K81OCak0O/y++fF35+RmuEcb/YCQdwkQF1jbBmCrCIKdumkyOwG7SZ3rwXoarafBVD5wMhEh6CT+7WiqtoTwCkuRWebnxTKpYxONdBHknEyGat8QnbYr03Ha5Ohic+8fcBAL+zQpqRTrvz45flbxPSifUxk7D1CilrFscY4ISH2CzXOn1fO+PLUY4jvGefrhRpjfSdn7Bc0njJvMV7x/SmiXNQb/Av+vxE=">
            <a:extLst>
              <a:ext uri="{FF2B5EF4-FFF2-40B4-BE49-F238E27FC236}">
                <a16:creationId xmlns:a16="http://schemas.microsoft.com/office/drawing/2014/main" id="{392FC0BE-6933-4660-9D88-42DE366B39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76543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9F02B0-6F68-40D0-A987-AAC4F9115D59}"/>
              </a:ext>
            </a:extLst>
          </p:cNvPr>
          <p:cNvSpPr>
            <a:spLocks noGrp="1"/>
          </p:cNvSpPr>
          <p:nvPr>
            <p:ph type="ctrTitle"/>
          </p:nvPr>
        </p:nvSpPr>
        <p:spPr/>
        <p:txBody>
          <a:bodyPr/>
          <a:lstStyle/>
          <a:p>
            <a:r>
              <a:rPr lang="en-US" dirty="0">
                <a:solidFill>
                  <a:schemeClr val="bg1"/>
                </a:solidFill>
              </a:rPr>
              <a:t>Service Fabric</a:t>
            </a:r>
          </a:p>
        </p:txBody>
      </p:sp>
      <p:cxnSp>
        <p:nvCxnSpPr>
          <p:cNvPr id="10" name="Straight Connector 9">
            <a:extLst>
              <a:ext uri="{FF2B5EF4-FFF2-40B4-BE49-F238E27FC236}">
                <a16:creationId xmlns:a16="http://schemas.microsoft.com/office/drawing/2014/main" id="{15CC0C80-F20C-4EE2-AAEA-6D648938CFC7}"/>
              </a:ext>
            </a:extLst>
          </p:cNvPr>
          <p:cNvCxnSpPr>
            <a:cxnSpLocks/>
          </p:cNvCxnSpPr>
          <p:nvPr/>
        </p:nvCxnSpPr>
        <p:spPr>
          <a:xfrm>
            <a:off x="4709786" y="3801649"/>
            <a:ext cx="267430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18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Image result for azure service fabric">
            <a:extLst>
              <a:ext uri="{FF2B5EF4-FFF2-40B4-BE49-F238E27FC236}">
                <a16:creationId xmlns:a16="http://schemas.microsoft.com/office/drawing/2014/main" id="{7F24178F-E5B1-4990-864C-B745A12607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03" r="9408"/>
          <a:stretch/>
        </p:blipFill>
        <p:spPr bwMode="auto">
          <a:xfrm>
            <a:off x="378267" y="2245821"/>
            <a:ext cx="4022791" cy="27575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AA1DAE-7A2E-4605-8E8F-C4596ED9FA02}"/>
              </a:ext>
            </a:extLst>
          </p:cNvPr>
          <p:cNvSpPr>
            <a:spLocks noGrp="1"/>
          </p:cNvSpPr>
          <p:nvPr>
            <p:ph type="title"/>
          </p:nvPr>
        </p:nvSpPr>
        <p:spPr>
          <a:xfrm>
            <a:off x="365760" y="365125"/>
            <a:ext cx="11430000" cy="1325563"/>
          </a:xfrm>
        </p:spPr>
        <p:txBody>
          <a:bodyPr>
            <a:normAutofit/>
          </a:bodyPr>
          <a:lstStyle/>
          <a:p>
            <a:r>
              <a:rPr lang="en-US" dirty="0"/>
              <a:t>Service Fabric</a:t>
            </a:r>
          </a:p>
        </p:txBody>
      </p:sp>
      <p:sp>
        <p:nvSpPr>
          <p:cNvPr id="3" name="Content Placeholder 2">
            <a:extLst>
              <a:ext uri="{FF2B5EF4-FFF2-40B4-BE49-F238E27FC236}">
                <a16:creationId xmlns:a16="http://schemas.microsoft.com/office/drawing/2014/main" id="{47995D4F-E451-49C6-B20F-7FDC0926C2E3}"/>
              </a:ext>
            </a:extLst>
          </p:cNvPr>
          <p:cNvSpPr>
            <a:spLocks noGrp="1"/>
          </p:cNvSpPr>
          <p:nvPr>
            <p:ph idx="4294967295"/>
          </p:nvPr>
        </p:nvSpPr>
        <p:spPr>
          <a:xfrm>
            <a:off x="4747491" y="1828800"/>
            <a:ext cx="7035800" cy="3927475"/>
          </a:xfrm>
        </p:spPr>
        <p:txBody>
          <a:bodyPr>
            <a:normAutofit/>
          </a:bodyPr>
          <a:lstStyle/>
          <a:p>
            <a:r>
              <a:rPr lang="en-US" sz="3200" dirty="0"/>
              <a:t>Microsoft’s Container Orchestrator </a:t>
            </a:r>
          </a:p>
          <a:p>
            <a:r>
              <a:rPr lang="en-US" sz="3200" dirty="0"/>
              <a:t>Azure or On Premises (Windows, Linux)</a:t>
            </a:r>
          </a:p>
          <a:p>
            <a:r>
              <a:rPr lang="en-US" sz="3200" dirty="0"/>
              <a:t>Stateless and Stateful Microservices</a:t>
            </a:r>
          </a:p>
          <a:p>
            <a:r>
              <a:rPr lang="en-US" sz="3200" dirty="0"/>
              <a:t>Use Service Fabric Programming Model, ASP.NET Core, Node.js, Java, …</a:t>
            </a:r>
          </a:p>
          <a:p>
            <a:r>
              <a:rPr lang="en-US" sz="3200" dirty="0"/>
              <a:t>Supports Windows and Linux Containers</a:t>
            </a:r>
          </a:p>
          <a:p>
            <a:endParaRPr lang="en-US" sz="2000" dirty="0"/>
          </a:p>
        </p:txBody>
      </p:sp>
    </p:spTree>
    <p:extLst>
      <p:ext uri="{BB962C8B-B14F-4D97-AF65-F5344CB8AC3E}">
        <p14:creationId xmlns:p14="http://schemas.microsoft.com/office/powerpoint/2010/main" val="28945071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25907376-6A42-4F1A-A39C-7B0EA967BAB6}"/>
              </a:ext>
            </a:extLst>
          </p:cNvPr>
          <p:cNvGrpSpPr/>
          <p:nvPr/>
        </p:nvGrpSpPr>
        <p:grpSpPr>
          <a:xfrm>
            <a:off x="8527501" y="1953210"/>
            <a:ext cx="2513887" cy="4064504"/>
            <a:chOff x="1222513" y="2128185"/>
            <a:chExt cx="2564296" cy="4146006"/>
          </a:xfrm>
        </p:grpSpPr>
        <p:sp>
          <p:nvSpPr>
            <p:cNvPr id="59" name="Rectangle 58">
              <a:extLst>
                <a:ext uri="{FF2B5EF4-FFF2-40B4-BE49-F238E27FC236}">
                  <a16:creationId xmlns:a16="http://schemas.microsoft.com/office/drawing/2014/main" id="{31E6F955-66A3-488D-BE6B-38EBD26BDC16}"/>
                </a:ext>
              </a:extLst>
            </p:cNvPr>
            <p:cNvSpPr/>
            <p:nvPr/>
          </p:nvSpPr>
          <p:spPr bwMode="auto">
            <a:xfrm>
              <a:off x="1222513"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19">
              <a:extLst>
                <a:ext uri="{FF2B5EF4-FFF2-40B4-BE49-F238E27FC236}">
                  <a16:creationId xmlns:a16="http://schemas.microsoft.com/office/drawing/2014/main" id="{31C0BB44-5055-4DB3-B956-0D0DEED9BDAF}"/>
                </a:ext>
              </a:extLst>
            </p:cNvPr>
            <p:cNvSpPr>
              <a:spLocks noChangeArrowheads="1"/>
            </p:cNvSpPr>
            <p:nvPr/>
          </p:nvSpPr>
          <p:spPr bwMode="auto">
            <a:xfrm>
              <a:off x="1793504" y="2128185"/>
              <a:ext cx="1433766" cy="1436836"/>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a:endParaRPr>
            </a:p>
          </p:txBody>
        </p:sp>
        <p:grpSp>
          <p:nvGrpSpPr>
            <p:cNvPr id="61" name="Group 60">
              <a:extLst>
                <a:ext uri="{FF2B5EF4-FFF2-40B4-BE49-F238E27FC236}">
                  <a16:creationId xmlns:a16="http://schemas.microsoft.com/office/drawing/2014/main" id="{43D0FFB3-E244-4A1D-899A-08620CB9B83D}"/>
                </a:ext>
              </a:extLst>
            </p:cNvPr>
            <p:cNvGrpSpPr/>
            <p:nvPr/>
          </p:nvGrpSpPr>
          <p:grpSpPr>
            <a:xfrm>
              <a:off x="2107781" y="2424008"/>
              <a:ext cx="843312" cy="845190"/>
              <a:chOff x="5043488" y="2515910"/>
              <a:chExt cx="712788" cy="714375"/>
            </a:xfrm>
          </p:grpSpPr>
          <p:sp>
            <p:nvSpPr>
              <p:cNvPr id="65" name="Oval 51">
                <a:extLst>
                  <a:ext uri="{FF2B5EF4-FFF2-40B4-BE49-F238E27FC236}">
                    <a16:creationId xmlns:a16="http://schemas.microsoft.com/office/drawing/2014/main" id="{CE7B8CFC-4BD6-490A-851E-C3BCC9080634}"/>
                  </a:ext>
                </a:extLst>
              </p:cNvPr>
              <p:cNvSpPr>
                <a:spLocks noChangeArrowheads="1"/>
              </p:cNvSpPr>
              <p:nvPr/>
            </p:nvSpPr>
            <p:spPr bwMode="auto">
              <a:xfrm>
                <a:off x="5043488" y="2515910"/>
                <a:ext cx="712788" cy="71437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Freeform 52">
                <a:extLst>
                  <a:ext uri="{FF2B5EF4-FFF2-40B4-BE49-F238E27FC236}">
                    <a16:creationId xmlns:a16="http://schemas.microsoft.com/office/drawing/2014/main" id="{2AC3BA52-DED8-4EAC-9438-C624A17E5B62}"/>
                  </a:ext>
                </a:extLst>
              </p:cNvPr>
              <p:cNvSpPr>
                <a:spLocks/>
              </p:cNvSpPr>
              <p:nvPr/>
            </p:nvSpPr>
            <p:spPr bwMode="auto">
              <a:xfrm>
                <a:off x="5046172" y="2527023"/>
                <a:ext cx="560388" cy="674687"/>
              </a:xfrm>
              <a:custGeom>
                <a:avLst/>
                <a:gdLst>
                  <a:gd name="T0" fmla="*/ 161 w 198"/>
                  <a:gd name="T1" fmla="*/ 6 h 238"/>
                  <a:gd name="T2" fmla="*/ 145 w 198"/>
                  <a:gd name="T3" fmla="*/ 21 h 238"/>
                  <a:gd name="T4" fmla="*/ 130 w 198"/>
                  <a:gd name="T5" fmla="*/ 33 h 238"/>
                  <a:gd name="T6" fmla="*/ 117 w 198"/>
                  <a:gd name="T7" fmla="*/ 43 h 238"/>
                  <a:gd name="T8" fmla="*/ 119 w 198"/>
                  <a:gd name="T9" fmla="*/ 59 h 238"/>
                  <a:gd name="T10" fmla="*/ 116 w 198"/>
                  <a:gd name="T11" fmla="*/ 75 h 238"/>
                  <a:gd name="T12" fmla="*/ 100 w 198"/>
                  <a:gd name="T13" fmla="*/ 101 h 238"/>
                  <a:gd name="T14" fmla="*/ 110 w 198"/>
                  <a:gd name="T15" fmla="*/ 129 h 238"/>
                  <a:gd name="T16" fmla="*/ 130 w 198"/>
                  <a:gd name="T17" fmla="*/ 122 h 238"/>
                  <a:gd name="T18" fmla="*/ 158 w 198"/>
                  <a:gd name="T19" fmla="*/ 129 h 238"/>
                  <a:gd name="T20" fmla="*/ 161 w 198"/>
                  <a:gd name="T21" fmla="*/ 132 h 238"/>
                  <a:gd name="T22" fmla="*/ 180 w 198"/>
                  <a:gd name="T23" fmla="*/ 128 h 238"/>
                  <a:gd name="T24" fmla="*/ 189 w 198"/>
                  <a:gd name="T25" fmla="*/ 136 h 238"/>
                  <a:gd name="T26" fmla="*/ 184 w 198"/>
                  <a:gd name="T27" fmla="*/ 195 h 238"/>
                  <a:gd name="T28" fmla="*/ 198 w 198"/>
                  <a:gd name="T29" fmla="*/ 217 h 238"/>
                  <a:gd name="T30" fmla="*/ 198 w 198"/>
                  <a:gd name="T31" fmla="*/ 224 h 238"/>
                  <a:gd name="T32" fmla="*/ 146 w 198"/>
                  <a:gd name="T33" fmla="*/ 177 h 238"/>
                  <a:gd name="T34" fmla="*/ 131 w 198"/>
                  <a:gd name="T35" fmla="*/ 173 h 238"/>
                  <a:gd name="T36" fmla="*/ 113 w 198"/>
                  <a:gd name="T37" fmla="*/ 161 h 238"/>
                  <a:gd name="T38" fmla="*/ 112 w 198"/>
                  <a:gd name="T39" fmla="*/ 143 h 238"/>
                  <a:gd name="T40" fmla="*/ 68 w 198"/>
                  <a:gd name="T41" fmla="*/ 141 h 238"/>
                  <a:gd name="T42" fmla="*/ 38 w 198"/>
                  <a:gd name="T43" fmla="*/ 124 h 238"/>
                  <a:gd name="T44" fmla="*/ 33 w 198"/>
                  <a:gd name="T45" fmla="*/ 105 h 238"/>
                  <a:gd name="T46" fmla="*/ 15 w 198"/>
                  <a:gd name="T47" fmla="*/ 92 h 238"/>
                  <a:gd name="T48" fmla="*/ 0 w 198"/>
                  <a:gd name="T49" fmla="*/ 107 h 238"/>
                  <a:gd name="T50" fmla="*/ 14 w 198"/>
                  <a:gd name="T51" fmla="*/ 64 h 238"/>
                  <a:gd name="T52" fmla="*/ 52 w 198"/>
                  <a:gd name="T53" fmla="*/ 54 h 238"/>
                  <a:gd name="T54" fmla="*/ 85 w 198"/>
                  <a:gd name="T55" fmla="*/ 34 h 238"/>
                  <a:gd name="T56" fmla="*/ 94 w 198"/>
                  <a:gd name="T57" fmla="*/ 17 h 238"/>
                  <a:gd name="T58" fmla="*/ 127 w 198"/>
                  <a:gd name="T59" fmla="*/ 0 h 238"/>
                  <a:gd name="T60" fmla="*/ 159 w 198"/>
                  <a:gd name="T61" fmla="*/ 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8" h="238">
                    <a:moveTo>
                      <a:pt x="161" y="6"/>
                    </a:moveTo>
                    <a:cubicBezTo>
                      <a:pt x="145" y="21"/>
                      <a:pt x="145" y="21"/>
                      <a:pt x="145" y="21"/>
                    </a:cubicBezTo>
                    <a:cubicBezTo>
                      <a:pt x="145" y="21"/>
                      <a:pt x="141" y="37"/>
                      <a:pt x="130" y="33"/>
                    </a:cubicBezTo>
                    <a:cubicBezTo>
                      <a:pt x="119" y="30"/>
                      <a:pt x="113" y="37"/>
                      <a:pt x="117" y="43"/>
                    </a:cubicBezTo>
                    <a:cubicBezTo>
                      <a:pt x="121" y="49"/>
                      <a:pt x="121" y="53"/>
                      <a:pt x="119" y="59"/>
                    </a:cubicBezTo>
                    <a:cubicBezTo>
                      <a:pt x="116" y="64"/>
                      <a:pt x="124" y="70"/>
                      <a:pt x="116" y="75"/>
                    </a:cubicBezTo>
                    <a:cubicBezTo>
                      <a:pt x="108" y="80"/>
                      <a:pt x="100" y="101"/>
                      <a:pt x="100" y="101"/>
                    </a:cubicBezTo>
                    <a:cubicBezTo>
                      <a:pt x="100" y="101"/>
                      <a:pt x="107" y="128"/>
                      <a:pt x="110" y="129"/>
                    </a:cubicBezTo>
                    <a:cubicBezTo>
                      <a:pt x="113" y="130"/>
                      <a:pt x="129" y="123"/>
                      <a:pt x="130" y="122"/>
                    </a:cubicBezTo>
                    <a:cubicBezTo>
                      <a:pt x="132" y="121"/>
                      <a:pt x="154" y="122"/>
                      <a:pt x="158" y="129"/>
                    </a:cubicBezTo>
                    <a:cubicBezTo>
                      <a:pt x="161" y="132"/>
                      <a:pt x="161" y="132"/>
                      <a:pt x="161" y="132"/>
                    </a:cubicBezTo>
                    <a:cubicBezTo>
                      <a:pt x="180" y="128"/>
                      <a:pt x="180" y="128"/>
                      <a:pt x="180" y="128"/>
                    </a:cubicBezTo>
                    <a:cubicBezTo>
                      <a:pt x="189" y="136"/>
                      <a:pt x="189" y="136"/>
                      <a:pt x="189" y="136"/>
                    </a:cubicBezTo>
                    <a:cubicBezTo>
                      <a:pt x="189" y="136"/>
                      <a:pt x="190" y="175"/>
                      <a:pt x="184" y="195"/>
                    </a:cubicBezTo>
                    <a:cubicBezTo>
                      <a:pt x="178" y="214"/>
                      <a:pt x="198" y="217"/>
                      <a:pt x="198" y="217"/>
                    </a:cubicBezTo>
                    <a:cubicBezTo>
                      <a:pt x="198" y="224"/>
                      <a:pt x="198" y="224"/>
                      <a:pt x="198" y="224"/>
                    </a:cubicBezTo>
                    <a:cubicBezTo>
                      <a:pt x="198" y="224"/>
                      <a:pt x="182" y="238"/>
                      <a:pt x="146" y="177"/>
                    </a:cubicBezTo>
                    <a:cubicBezTo>
                      <a:pt x="131" y="173"/>
                      <a:pt x="131" y="173"/>
                      <a:pt x="131" y="173"/>
                    </a:cubicBezTo>
                    <a:cubicBezTo>
                      <a:pt x="113" y="161"/>
                      <a:pt x="113" y="161"/>
                      <a:pt x="113" y="161"/>
                    </a:cubicBezTo>
                    <a:cubicBezTo>
                      <a:pt x="112" y="143"/>
                      <a:pt x="112" y="143"/>
                      <a:pt x="112" y="143"/>
                    </a:cubicBezTo>
                    <a:cubicBezTo>
                      <a:pt x="68" y="141"/>
                      <a:pt x="68" y="141"/>
                      <a:pt x="68" y="141"/>
                    </a:cubicBezTo>
                    <a:cubicBezTo>
                      <a:pt x="38" y="124"/>
                      <a:pt x="38" y="124"/>
                      <a:pt x="38" y="124"/>
                    </a:cubicBezTo>
                    <a:cubicBezTo>
                      <a:pt x="38" y="124"/>
                      <a:pt x="33" y="115"/>
                      <a:pt x="33" y="105"/>
                    </a:cubicBezTo>
                    <a:cubicBezTo>
                      <a:pt x="32" y="94"/>
                      <a:pt x="29" y="81"/>
                      <a:pt x="15" y="92"/>
                    </a:cubicBezTo>
                    <a:cubicBezTo>
                      <a:pt x="1" y="104"/>
                      <a:pt x="0" y="107"/>
                      <a:pt x="0" y="107"/>
                    </a:cubicBezTo>
                    <a:cubicBezTo>
                      <a:pt x="14" y="64"/>
                      <a:pt x="14" y="64"/>
                      <a:pt x="14" y="64"/>
                    </a:cubicBezTo>
                    <a:cubicBezTo>
                      <a:pt x="52" y="54"/>
                      <a:pt x="52" y="54"/>
                      <a:pt x="52" y="54"/>
                    </a:cubicBezTo>
                    <a:cubicBezTo>
                      <a:pt x="52" y="54"/>
                      <a:pt x="74" y="34"/>
                      <a:pt x="85" y="34"/>
                    </a:cubicBezTo>
                    <a:cubicBezTo>
                      <a:pt x="94" y="17"/>
                      <a:pt x="94" y="17"/>
                      <a:pt x="94" y="17"/>
                    </a:cubicBezTo>
                    <a:cubicBezTo>
                      <a:pt x="127" y="0"/>
                      <a:pt x="127" y="0"/>
                      <a:pt x="127" y="0"/>
                    </a:cubicBezTo>
                    <a:cubicBezTo>
                      <a:pt x="159" y="6"/>
                      <a:pt x="159" y="6"/>
                      <a:pt x="159" y="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cxnSp>
          <p:nvCxnSpPr>
            <p:cNvPr id="62" name="Straight Connector 61">
              <a:extLst>
                <a:ext uri="{FF2B5EF4-FFF2-40B4-BE49-F238E27FC236}">
                  <a16:creationId xmlns:a16="http://schemas.microsoft.com/office/drawing/2014/main" id="{57FD59AF-8FCF-43F5-AA3F-16646836649F}"/>
                </a:ext>
              </a:extLst>
            </p:cNvPr>
            <p:cNvCxnSpPr>
              <a:cxnSpLocks/>
            </p:cNvCxnSpPr>
            <p:nvPr/>
          </p:nvCxnSpPr>
          <p:spPr>
            <a:xfrm>
              <a:off x="1677205"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21">
              <a:extLst>
                <a:ext uri="{FF2B5EF4-FFF2-40B4-BE49-F238E27FC236}">
                  <a16:creationId xmlns:a16="http://schemas.microsoft.com/office/drawing/2014/main" id="{170D0CB9-5C7C-4BCB-A149-55E8B6618AAD}"/>
                </a:ext>
              </a:extLst>
            </p:cNvPr>
            <p:cNvSpPr txBox="1">
              <a:spLocks/>
            </p:cNvSpPr>
            <p:nvPr/>
          </p:nvSpPr>
          <p:spPr>
            <a:xfrm>
              <a:off x="1396400" y="4865591"/>
              <a:ext cx="2216523" cy="92333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509">
                <a:lnSpc>
                  <a:spcPct val="100000"/>
                </a:lnSpc>
                <a:defRPr/>
              </a:pPr>
              <a:r>
                <a:rPr lang="en-US" sz="1568" dirty="0">
                  <a:solidFill>
                    <a:srgbClr val="FFFFFF"/>
                  </a:solidFill>
                  <a:latin typeface="Segoe UI"/>
                </a:rPr>
                <a:t>Run and secure services reliably at any scale </a:t>
              </a:r>
            </a:p>
          </p:txBody>
        </p:sp>
        <p:sp>
          <p:nvSpPr>
            <p:cNvPr id="64" name="Text Placeholder 21">
              <a:extLst>
                <a:ext uri="{FF2B5EF4-FFF2-40B4-BE49-F238E27FC236}">
                  <a16:creationId xmlns:a16="http://schemas.microsoft.com/office/drawing/2014/main" id="{2E363CF0-E513-42DE-9C79-F6EC53EEAA79}"/>
                </a:ext>
              </a:extLst>
            </p:cNvPr>
            <p:cNvSpPr txBox="1">
              <a:spLocks/>
            </p:cNvSpPr>
            <p:nvPr/>
          </p:nvSpPr>
          <p:spPr>
            <a:xfrm>
              <a:off x="1285574" y="3748601"/>
              <a:ext cx="2438175" cy="553998"/>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509">
                <a:lnSpc>
                  <a:spcPct val="100000"/>
                </a:lnSpc>
                <a:defRPr/>
              </a:pPr>
              <a:r>
                <a:rPr lang="en-US" sz="2353" dirty="0">
                  <a:solidFill>
                    <a:srgbClr val="FFFFFF"/>
                  </a:solidFill>
                </a:rPr>
                <a:t>Operate</a:t>
              </a:r>
            </a:p>
          </p:txBody>
        </p:sp>
      </p:grpSp>
      <p:grpSp>
        <p:nvGrpSpPr>
          <p:cNvPr id="67" name="Group 66">
            <a:extLst>
              <a:ext uri="{FF2B5EF4-FFF2-40B4-BE49-F238E27FC236}">
                <a16:creationId xmlns:a16="http://schemas.microsoft.com/office/drawing/2014/main" id="{0BF8D76F-6F60-4DD6-8605-DF5403AA0B02}"/>
              </a:ext>
            </a:extLst>
          </p:cNvPr>
          <p:cNvGrpSpPr/>
          <p:nvPr/>
        </p:nvGrpSpPr>
        <p:grpSpPr>
          <a:xfrm>
            <a:off x="4774588" y="1953210"/>
            <a:ext cx="2513887" cy="4064504"/>
            <a:chOff x="8952362" y="2128185"/>
            <a:chExt cx="2564296" cy="4146006"/>
          </a:xfrm>
        </p:grpSpPr>
        <p:sp>
          <p:nvSpPr>
            <p:cNvPr id="68" name="Rectangle 67">
              <a:extLst>
                <a:ext uri="{FF2B5EF4-FFF2-40B4-BE49-F238E27FC236}">
                  <a16:creationId xmlns:a16="http://schemas.microsoft.com/office/drawing/2014/main" id="{DCBBAE8D-6F4B-49C4-A35B-C692BE40784B}"/>
                </a:ext>
              </a:extLst>
            </p:cNvPr>
            <p:cNvSpPr/>
            <p:nvPr/>
          </p:nvSpPr>
          <p:spPr bwMode="auto">
            <a:xfrm>
              <a:off x="8952362"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2B74E4E0-3FCE-49D4-BB84-72570A91094E}"/>
                </a:ext>
              </a:extLst>
            </p:cNvPr>
            <p:cNvGrpSpPr/>
            <p:nvPr/>
          </p:nvGrpSpPr>
          <p:grpSpPr>
            <a:xfrm>
              <a:off x="8985309" y="2128185"/>
              <a:ext cx="2513301" cy="3660736"/>
              <a:chOff x="8985309" y="2128185"/>
              <a:chExt cx="2513301" cy="3660736"/>
            </a:xfrm>
          </p:grpSpPr>
          <p:sp>
            <p:nvSpPr>
              <p:cNvPr id="70" name="Oval 19">
                <a:extLst>
                  <a:ext uri="{FF2B5EF4-FFF2-40B4-BE49-F238E27FC236}">
                    <a16:creationId xmlns:a16="http://schemas.microsoft.com/office/drawing/2014/main" id="{FE09F5C0-B692-4960-B1EE-781DBF0ADB8C}"/>
                  </a:ext>
                </a:extLst>
              </p:cNvPr>
              <p:cNvSpPr>
                <a:spLocks noChangeArrowheads="1"/>
              </p:cNvSpPr>
              <p:nvPr/>
            </p:nvSpPr>
            <p:spPr bwMode="auto">
              <a:xfrm>
                <a:off x="9517627" y="2128185"/>
                <a:ext cx="1433766" cy="1436836"/>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DF1C5B5F-EC81-4FE8-84FA-40CCA8E3960F}"/>
                  </a:ext>
                </a:extLst>
              </p:cNvPr>
              <p:cNvGrpSpPr/>
              <p:nvPr/>
            </p:nvGrpSpPr>
            <p:grpSpPr>
              <a:xfrm>
                <a:off x="9862454" y="2541735"/>
                <a:ext cx="732660" cy="609736"/>
                <a:chOff x="8156576" y="569913"/>
                <a:chExt cx="955675" cy="795337"/>
              </a:xfrm>
            </p:grpSpPr>
            <p:sp>
              <p:nvSpPr>
                <p:cNvPr id="75" name="Oval 66">
                  <a:extLst>
                    <a:ext uri="{FF2B5EF4-FFF2-40B4-BE49-F238E27FC236}">
                      <a16:creationId xmlns:a16="http://schemas.microsoft.com/office/drawing/2014/main" id="{7790FD74-2429-407B-8B54-F2A76E007D85}"/>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Oval 67">
                  <a:extLst>
                    <a:ext uri="{FF2B5EF4-FFF2-40B4-BE49-F238E27FC236}">
                      <a16:creationId xmlns:a16="http://schemas.microsoft.com/office/drawing/2014/main" id="{6450CCBC-82F0-423E-A1FB-E3339FE01477}"/>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Oval 68">
                  <a:extLst>
                    <a:ext uri="{FF2B5EF4-FFF2-40B4-BE49-F238E27FC236}">
                      <a16:creationId xmlns:a16="http://schemas.microsoft.com/office/drawing/2014/main" id="{EE4775AC-2A2E-47A1-AE83-400F89B5E3C0}"/>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69">
                  <a:extLst>
                    <a:ext uri="{FF2B5EF4-FFF2-40B4-BE49-F238E27FC236}">
                      <a16:creationId xmlns:a16="http://schemas.microsoft.com/office/drawing/2014/main" id="{E429D414-2D3D-45C9-B224-5202AC50EBEA}"/>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Line 70">
                  <a:extLst>
                    <a:ext uri="{FF2B5EF4-FFF2-40B4-BE49-F238E27FC236}">
                      <a16:creationId xmlns:a16="http://schemas.microsoft.com/office/drawing/2014/main" id="{D9807735-3702-4738-A0FB-90FE5B1A12DA}"/>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71">
                  <a:extLst>
                    <a:ext uri="{FF2B5EF4-FFF2-40B4-BE49-F238E27FC236}">
                      <a16:creationId xmlns:a16="http://schemas.microsoft.com/office/drawing/2014/main" id="{B973B437-15CD-4ABC-B9A2-8F471241C3F0}"/>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72">
                  <a:extLst>
                    <a:ext uri="{FF2B5EF4-FFF2-40B4-BE49-F238E27FC236}">
                      <a16:creationId xmlns:a16="http://schemas.microsoft.com/office/drawing/2014/main" id="{5FE11ED6-4FD7-4823-ADA2-A9D56DA11480}"/>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73">
                  <a:extLst>
                    <a:ext uri="{FF2B5EF4-FFF2-40B4-BE49-F238E27FC236}">
                      <a16:creationId xmlns:a16="http://schemas.microsoft.com/office/drawing/2014/main" id="{D4D218D3-BDB2-4955-8BAE-5F263BFF69AD}"/>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Line 74">
                  <a:extLst>
                    <a:ext uri="{FF2B5EF4-FFF2-40B4-BE49-F238E27FC236}">
                      <a16:creationId xmlns:a16="http://schemas.microsoft.com/office/drawing/2014/main" id="{03625B34-1D0D-47E9-B914-B9E9AE4E2B7D}"/>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75">
                  <a:extLst>
                    <a:ext uri="{FF2B5EF4-FFF2-40B4-BE49-F238E27FC236}">
                      <a16:creationId xmlns:a16="http://schemas.microsoft.com/office/drawing/2014/main" id="{99C6F5B0-9037-4A0D-B5A8-23F301BBEBD2}"/>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Line 76">
                  <a:extLst>
                    <a:ext uri="{FF2B5EF4-FFF2-40B4-BE49-F238E27FC236}">
                      <a16:creationId xmlns:a16="http://schemas.microsoft.com/office/drawing/2014/main" id="{610A6D13-4B66-4CC8-82FD-B913B78B2863}"/>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77">
                  <a:extLst>
                    <a:ext uri="{FF2B5EF4-FFF2-40B4-BE49-F238E27FC236}">
                      <a16:creationId xmlns:a16="http://schemas.microsoft.com/office/drawing/2014/main" id="{7296E71B-A6E4-4328-A283-5A2DD4ED2921}"/>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Line 78">
                  <a:extLst>
                    <a:ext uri="{FF2B5EF4-FFF2-40B4-BE49-F238E27FC236}">
                      <a16:creationId xmlns:a16="http://schemas.microsoft.com/office/drawing/2014/main" id="{8DE1A23B-F910-497F-87CB-D097B0256BE8}"/>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cxnSp>
            <p:nvCxnSpPr>
              <p:cNvPr id="72" name="Straight Connector 71">
                <a:extLst>
                  <a:ext uri="{FF2B5EF4-FFF2-40B4-BE49-F238E27FC236}">
                    <a16:creationId xmlns:a16="http://schemas.microsoft.com/office/drawing/2014/main" id="{E80DF9CE-0F9F-4E33-B585-1699F60ED2FD}"/>
                  </a:ext>
                </a:extLst>
              </p:cNvPr>
              <p:cNvCxnSpPr>
                <a:cxnSpLocks/>
              </p:cNvCxnSpPr>
              <p:nvPr/>
            </p:nvCxnSpPr>
            <p:spPr>
              <a:xfrm>
                <a:off x="9407054"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 Placeholder 21">
                <a:extLst>
                  <a:ext uri="{FF2B5EF4-FFF2-40B4-BE49-F238E27FC236}">
                    <a16:creationId xmlns:a16="http://schemas.microsoft.com/office/drawing/2014/main" id="{E10FFDB5-6CAD-479A-AC6A-64D6B69812D3}"/>
                  </a:ext>
                </a:extLst>
              </p:cNvPr>
              <p:cNvSpPr txBox="1">
                <a:spLocks/>
              </p:cNvSpPr>
              <p:nvPr/>
            </p:nvSpPr>
            <p:spPr>
              <a:xfrm>
                <a:off x="9192768" y="4865591"/>
                <a:ext cx="2121408" cy="92333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509">
                  <a:lnSpc>
                    <a:spcPct val="100000"/>
                  </a:lnSpc>
                  <a:defRPr/>
                </a:pPr>
                <a:r>
                  <a:rPr lang="en-US" sz="1568" dirty="0">
                    <a:solidFill>
                      <a:srgbClr val="FFFFFF"/>
                    </a:solidFill>
                    <a:latin typeface="Segoe UI"/>
                  </a:rPr>
                  <a:t>Deploy any code at any scale using tools you know</a:t>
                </a:r>
              </a:p>
            </p:txBody>
          </p:sp>
          <p:sp>
            <p:nvSpPr>
              <p:cNvPr id="74" name="Text Placeholder 21">
                <a:extLst>
                  <a:ext uri="{FF2B5EF4-FFF2-40B4-BE49-F238E27FC236}">
                    <a16:creationId xmlns:a16="http://schemas.microsoft.com/office/drawing/2014/main" id="{B2D03483-2D29-4754-A872-257DF12ADD45}"/>
                  </a:ext>
                </a:extLst>
              </p:cNvPr>
              <p:cNvSpPr txBox="1">
                <a:spLocks/>
              </p:cNvSpPr>
              <p:nvPr/>
            </p:nvSpPr>
            <p:spPr>
              <a:xfrm>
                <a:off x="8985309" y="3748601"/>
                <a:ext cx="2513301" cy="553998"/>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509">
                  <a:lnSpc>
                    <a:spcPct val="100000"/>
                  </a:lnSpc>
                  <a:defRPr/>
                </a:pPr>
                <a:r>
                  <a:rPr lang="en-US" sz="2353" dirty="0">
                    <a:solidFill>
                      <a:srgbClr val="FFFFFF"/>
                    </a:solidFill>
                  </a:rPr>
                  <a:t>Deploy</a:t>
                </a:r>
              </a:p>
            </p:txBody>
          </p:sp>
        </p:grpSp>
      </p:grpSp>
      <p:grpSp>
        <p:nvGrpSpPr>
          <p:cNvPr id="7" name="Group 6">
            <a:extLst>
              <a:ext uri="{FF2B5EF4-FFF2-40B4-BE49-F238E27FC236}">
                <a16:creationId xmlns:a16="http://schemas.microsoft.com/office/drawing/2014/main" id="{F8C3B77F-8079-409B-A597-11D7397569F5}"/>
              </a:ext>
            </a:extLst>
          </p:cNvPr>
          <p:cNvGrpSpPr/>
          <p:nvPr/>
        </p:nvGrpSpPr>
        <p:grpSpPr>
          <a:xfrm>
            <a:off x="961736" y="1953210"/>
            <a:ext cx="2513887" cy="4064504"/>
            <a:chOff x="5087438" y="2128185"/>
            <a:chExt cx="2564296" cy="4146006"/>
          </a:xfrm>
        </p:grpSpPr>
        <p:sp>
          <p:nvSpPr>
            <p:cNvPr id="172" name="Rectangle 171">
              <a:extLst>
                <a:ext uri="{FF2B5EF4-FFF2-40B4-BE49-F238E27FC236}">
                  <a16:creationId xmlns:a16="http://schemas.microsoft.com/office/drawing/2014/main" id="{BE5EF338-8AD8-4204-8549-D1C1F62050DE}"/>
                </a:ext>
              </a:extLst>
            </p:cNvPr>
            <p:cNvSpPr/>
            <p:nvPr/>
          </p:nvSpPr>
          <p:spPr bwMode="auto">
            <a:xfrm>
              <a:off x="5087438"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Oval 19">
              <a:extLst>
                <a:ext uri="{FF2B5EF4-FFF2-40B4-BE49-F238E27FC236}">
                  <a16:creationId xmlns:a16="http://schemas.microsoft.com/office/drawing/2014/main" id="{9E3E260A-D32E-4DC6-93B7-09E5B2E1F676}"/>
                </a:ext>
              </a:extLst>
            </p:cNvPr>
            <p:cNvSpPr>
              <a:spLocks noChangeArrowheads="1"/>
            </p:cNvSpPr>
            <p:nvPr/>
          </p:nvSpPr>
          <p:spPr bwMode="auto">
            <a:xfrm>
              <a:off x="5652703" y="2128185"/>
              <a:ext cx="1433766" cy="1436836"/>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a:endParaRPr>
            </a:p>
          </p:txBody>
        </p:sp>
        <p:grpSp>
          <p:nvGrpSpPr>
            <p:cNvPr id="199" name="Group 198">
              <a:extLst>
                <a:ext uri="{FF2B5EF4-FFF2-40B4-BE49-F238E27FC236}">
                  <a16:creationId xmlns:a16="http://schemas.microsoft.com/office/drawing/2014/main" id="{0D8276EA-6EC1-458F-94AB-9097AB4F6242}"/>
                </a:ext>
              </a:extLst>
            </p:cNvPr>
            <p:cNvGrpSpPr/>
            <p:nvPr/>
          </p:nvGrpSpPr>
          <p:grpSpPr>
            <a:xfrm>
              <a:off x="6016108" y="2560510"/>
              <a:ext cx="706958" cy="572171"/>
              <a:chOff x="3630613" y="5651500"/>
              <a:chExt cx="849313" cy="687387"/>
            </a:xfrm>
          </p:grpSpPr>
          <p:sp>
            <p:nvSpPr>
              <p:cNvPr id="192" name="Freeform 56">
                <a:extLst>
                  <a:ext uri="{FF2B5EF4-FFF2-40B4-BE49-F238E27FC236}">
                    <a16:creationId xmlns:a16="http://schemas.microsoft.com/office/drawing/2014/main" id="{172B75F3-E78C-4265-A5C1-80EE598D87ED}"/>
                  </a:ext>
                </a:extLst>
              </p:cNvPr>
              <p:cNvSpPr>
                <a:spLocks/>
              </p:cNvSpPr>
              <p:nvPr/>
            </p:nvSpPr>
            <p:spPr bwMode="auto">
              <a:xfrm>
                <a:off x="3630613" y="5651500"/>
                <a:ext cx="849313" cy="687387"/>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Line 57">
                <a:extLst>
                  <a:ext uri="{FF2B5EF4-FFF2-40B4-BE49-F238E27FC236}">
                    <a16:creationId xmlns:a16="http://schemas.microsoft.com/office/drawing/2014/main" id="{9A33000E-D995-4D22-940B-A8500AFB96C4}"/>
                  </a:ext>
                </a:extLst>
              </p:cNvPr>
              <p:cNvSpPr>
                <a:spLocks noChangeShapeType="1"/>
              </p:cNvSpPr>
              <p:nvPr/>
            </p:nvSpPr>
            <p:spPr bwMode="auto">
              <a:xfrm>
                <a:off x="3630613" y="5822950"/>
                <a:ext cx="8493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Oval 58">
                <a:extLst>
                  <a:ext uri="{FF2B5EF4-FFF2-40B4-BE49-F238E27FC236}">
                    <a16:creationId xmlns:a16="http://schemas.microsoft.com/office/drawing/2014/main" id="{9F593D28-15B7-4F0A-A821-8B25ECC22A5B}"/>
                  </a:ext>
                </a:extLst>
              </p:cNvPr>
              <p:cNvSpPr>
                <a:spLocks noChangeArrowheads="1"/>
              </p:cNvSpPr>
              <p:nvPr/>
            </p:nvSpPr>
            <p:spPr bwMode="auto">
              <a:xfrm>
                <a:off x="4178300" y="5718175"/>
                <a:ext cx="42863" cy="42862"/>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Oval 59">
                <a:extLst>
                  <a:ext uri="{FF2B5EF4-FFF2-40B4-BE49-F238E27FC236}">
                    <a16:creationId xmlns:a16="http://schemas.microsoft.com/office/drawing/2014/main" id="{9290C95A-2FD7-4B69-AA39-7A4AA5A53BF3}"/>
                  </a:ext>
                </a:extLst>
              </p:cNvPr>
              <p:cNvSpPr>
                <a:spLocks noChangeArrowheads="1"/>
              </p:cNvSpPr>
              <p:nvPr/>
            </p:nvSpPr>
            <p:spPr bwMode="auto">
              <a:xfrm>
                <a:off x="4271963" y="5718175"/>
                <a:ext cx="41275" cy="42862"/>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Oval 60">
                <a:extLst>
                  <a:ext uri="{FF2B5EF4-FFF2-40B4-BE49-F238E27FC236}">
                    <a16:creationId xmlns:a16="http://schemas.microsoft.com/office/drawing/2014/main" id="{3742A2DD-A4CD-4780-81D8-A7E24B60006B}"/>
                  </a:ext>
                </a:extLst>
              </p:cNvPr>
              <p:cNvSpPr>
                <a:spLocks noChangeArrowheads="1"/>
              </p:cNvSpPr>
              <p:nvPr/>
            </p:nvSpPr>
            <p:spPr bwMode="auto">
              <a:xfrm>
                <a:off x="4367213" y="5718175"/>
                <a:ext cx="39688" cy="42862"/>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Line 61">
                <a:extLst>
                  <a:ext uri="{FF2B5EF4-FFF2-40B4-BE49-F238E27FC236}">
                    <a16:creationId xmlns:a16="http://schemas.microsoft.com/office/drawing/2014/main" id="{A4538835-5ED0-43BC-A4E1-C78275E62D9E}"/>
                  </a:ext>
                </a:extLst>
              </p:cNvPr>
              <p:cNvSpPr>
                <a:spLocks noChangeShapeType="1"/>
              </p:cNvSpPr>
              <p:nvPr/>
            </p:nvSpPr>
            <p:spPr bwMode="auto">
              <a:xfrm>
                <a:off x="3779838" y="6135688"/>
                <a:ext cx="5000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Line 62">
                <a:extLst>
                  <a:ext uri="{FF2B5EF4-FFF2-40B4-BE49-F238E27FC236}">
                    <a16:creationId xmlns:a16="http://schemas.microsoft.com/office/drawing/2014/main" id="{068F655F-21DC-46FF-BAA4-6DD137CBA49C}"/>
                  </a:ext>
                </a:extLst>
              </p:cNvPr>
              <p:cNvSpPr>
                <a:spLocks noChangeShapeType="1"/>
              </p:cNvSpPr>
              <p:nvPr/>
            </p:nvSpPr>
            <p:spPr bwMode="auto">
              <a:xfrm>
                <a:off x="3779838" y="6016625"/>
                <a:ext cx="3111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cxnSp>
          <p:nvCxnSpPr>
            <p:cNvPr id="218" name="Straight Connector 217">
              <a:extLst>
                <a:ext uri="{FF2B5EF4-FFF2-40B4-BE49-F238E27FC236}">
                  <a16:creationId xmlns:a16="http://schemas.microsoft.com/office/drawing/2014/main" id="{BF8B4249-275C-4D28-8DF1-CA0F7F05AE60}"/>
                </a:ext>
              </a:extLst>
            </p:cNvPr>
            <p:cNvCxnSpPr>
              <a:cxnSpLocks/>
            </p:cNvCxnSpPr>
            <p:nvPr/>
          </p:nvCxnSpPr>
          <p:spPr>
            <a:xfrm>
              <a:off x="5542130"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4" name="Text Placeholder 21">
              <a:extLst>
                <a:ext uri="{FF2B5EF4-FFF2-40B4-BE49-F238E27FC236}">
                  <a16:creationId xmlns:a16="http://schemas.microsoft.com/office/drawing/2014/main" id="{F935E96E-8939-4BAD-B4B6-F38AAEC41055}"/>
                </a:ext>
              </a:extLst>
            </p:cNvPr>
            <p:cNvSpPr txBox="1">
              <a:spLocks/>
            </p:cNvSpPr>
            <p:nvPr/>
          </p:nvSpPr>
          <p:spPr>
            <a:xfrm>
              <a:off x="5261325" y="4865591"/>
              <a:ext cx="2216523" cy="92333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509">
                <a:lnSpc>
                  <a:spcPct val="100000"/>
                </a:lnSpc>
                <a:defRPr/>
              </a:pPr>
              <a:r>
                <a:rPr lang="en-US" sz="1568" dirty="0">
                  <a:solidFill>
                    <a:srgbClr val="FFFFFF"/>
                  </a:solidFill>
                  <a:latin typeface="Segoe UI"/>
                </a:rPr>
                <a:t>Build new or transform existing applications</a:t>
              </a:r>
            </a:p>
          </p:txBody>
        </p:sp>
        <p:sp>
          <p:nvSpPr>
            <p:cNvPr id="46" name="Text Placeholder 21">
              <a:extLst>
                <a:ext uri="{FF2B5EF4-FFF2-40B4-BE49-F238E27FC236}">
                  <a16:creationId xmlns:a16="http://schemas.microsoft.com/office/drawing/2014/main" id="{5281A6FC-10A9-4871-AFA3-D6B0F0EBE3C8}"/>
                </a:ext>
              </a:extLst>
            </p:cNvPr>
            <p:cNvSpPr txBox="1">
              <a:spLocks/>
            </p:cNvSpPr>
            <p:nvPr/>
          </p:nvSpPr>
          <p:spPr>
            <a:xfrm>
              <a:off x="5261325" y="3748601"/>
              <a:ext cx="2216523" cy="553998"/>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509">
                <a:lnSpc>
                  <a:spcPct val="100000"/>
                </a:lnSpc>
                <a:defRPr/>
              </a:pPr>
              <a:r>
                <a:rPr lang="en-US" sz="2353" dirty="0">
                  <a:solidFill>
                    <a:srgbClr val="FFFFFF"/>
                  </a:solidFill>
                </a:rPr>
                <a:t>Build</a:t>
              </a:r>
            </a:p>
          </p:txBody>
        </p:sp>
      </p:grpSp>
      <p:sp>
        <p:nvSpPr>
          <p:cNvPr id="2" name="Title 1"/>
          <p:cNvSpPr>
            <a:spLocks noGrp="1"/>
          </p:cNvSpPr>
          <p:nvPr>
            <p:ph type="title"/>
          </p:nvPr>
        </p:nvSpPr>
        <p:spPr>
          <a:xfrm>
            <a:off x="365760" y="365125"/>
            <a:ext cx="11430000" cy="1325563"/>
          </a:xfrm>
        </p:spPr>
        <p:txBody>
          <a:bodyPr/>
          <a:lstStyle/>
          <a:p>
            <a:r>
              <a:rPr lang="en-US" dirty="0">
                <a:solidFill>
                  <a:schemeClr val="tx1"/>
                </a:solidFill>
                <a:cs typeface="Segoe UI Semibold" panose="020B0702040204020203" pitchFamily="34" charset="0"/>
              </a:rPr>
              <a:t>Service Fabric </a:t>
            </a:r>
          </a:p>
        </p:txBody>
      </p:sp>
      <p:sp>
        <p:nvSpPr>
          <p:cNvPr id="48" name="Text Placeholder 21">
            <a:extLst>
              <a:ext uri="{FF2B5EF4-FFF2-40B4-BE49-F238E27FC236}">
                <a16:creationId xmlns:a16="http://schemas.microsoft.com/office/drawing/2014/main" id="{730C4B4A-B48F-453D-A5D3-85C638B68597}"/>
              </a:ext>
            </a:extLst>
          </p:cNvPr>
          <p:cNvSpPr txBox="1">
            <a:spLocks/>
          </p:cNvSpPr>
          <p:nvPr/>
        </p:nvSpPr>
        <p:spPr>
          <a:xfrm>
            <a:off x="340415" y="1359868"/>
            <a:ext cx="11646615"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defRPr/>
            </a:pPr>
            <a:r>
              <a:rPr lang="en-US" sz="1961" dirty="0">
                <a:solidFill>
                  <a:srgbClr val="505050"/>
                </a:solidFill>
                <a:latin typeface="Segoe UI Light"/>
              </a:rPr>
              <a:t>Build, deploy, and operate applications, using any OS, at any scale, on any cloud</a:t>
            </a:r>
          </a:p>
        </p:txBody>
      </p:sp>
    </p:spTree>
    <p:extLst>
      <p:ext uri="{BB962C8B-B14F-4D97-AF65-F5344CB8AC3E}">
        <p14:creationId xmlns:p14="http://schemas.microsoft.com/office/powerpoint/2010/main" val="362526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125"/>
            <a:ext cx="11430000" cy="1325563"/>
          </a:xfrm>
        </p:spPr>
        <p:txBody>
          <a:bodyPr/>
          <a:lstStyle/>
          <a:p>
            <a:r>
              <a:rPr lang="en-US" dirty="0">
                <a:solidFill>
                  <a:schemeClr val="tx1"/>
                </a:solidFill>
                <a:cs typeface="Segoe UI Semibold" panose="020B0702040204020203" pitchFamily="34" charset="0"/>
              </a:rPr>
              <a:t>Proven Platform Powering Core Azure and Microsoft Services</a:t>
            </a:r>
          </a:p>
        </p:txBody>
      </p:sp>
      <p:graphicFrame>
        <p:nvGraphicFramePr>
          <p:cNvPr id="7" name="Diagram 6">
            <a:extLst>
              <a:ext uri="{FF2B5EF4-FFF2-40B4-BE49-F238E27FC236}">
                <a16:creationId xmlns:a16="http://schemas.microsoft.com/office/drawing/2014/main" id="{D124F9D8-6B51-4D4C-BCD0-4AE36AE71EB7}"/>
              </a:ext>
            </a:extLst>
          </p:cNvPr>
          <p:cNvGraphicFramePr/>
          <p:nvPr>
            <p:extLst/>
          </p:nvPr>
        </p:nvGraphicFramePr>
        <p:xfrm>
          <a:off x="768650" y="1870541"/>
          <a:ext cx="4636749" cy="4061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2EE8BBEA-5377-4013-96F5-505AF34DA534}"/>
              </a:ext>
            </a:extLst>
          </p:cNvPr>
          <p:cNvGrpSpPr/>
          <p:nvPr/>
        </p:nvGrpSpPr>
        <p:grpSpPr>
          <a:xfrm>
            <a:off x="5295050" y="1693108"/>
            <a:ext cx="6604946" cy="4416313"/>
            <a:chOff x="5401226" y="1552965"/>
            <a:chExt cx="6737389" cy="4504869"/>
          </a:xfrm>
        </p:grpSpPr>
        <p:sp>
          <p:nvSpPr>
            <p:cNvPr id="296" name="Oval 295">
              <a:extLst>
                <a:ext uri="{FF2B5EF4-FFF2-40B4-BE49-F238E27FC236}">
                  <a16:creationId xmlns:a16="http://schemas.microsoft.com/office/drawing/2014/main" id="{88EB2A57-1CF1-43C5-BB35-837D6204A6D0}"/>
                </a:ext>
              </a:extLst>
            </p:cNvPr>
            <p:cNvSpPr/>
            <p:nvPr/>
          </p:nvSpPr>
          <p:spPr bwMode="auto">
            <a:xfrm>
              <a:off x="6846985" y="2054176"/>
              <a:ext cx="3714012" cy="3714012"/>
            </a:xfrm>
            <a:prstGeom prst="ellipse">
              <a:avLst/>
            </a:prstGeom>
            <a:noFill/>
            <a:ln w="19050">
              <a:solidFill>
                <a:srgbClr val="00205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 </a:t>
              </a:r>
            </a:p>
          </p:txBody>
        </p:sp>
        <p:grpSp>
          <p:nvGrpSpPr>
            <p:cNvPr id="4" name="Group 3">
              <a:extLst>
                <a:ext uri="{FF2B5EF4-FFF2-40B4-BE49-F238E27FC236}">
                  <a16:creationId xmlns:a16="http://schemas.microsoft.com/office/drawing/2014/main" id="{EE8EB942-D10B-442B-8416-C42CF60F87AB}"/>
                </a:ext>
              </a:extLst>
            </p:cNvPr>
            <p:cNvGrpSpPr/>
            <p:nvPr/>
          </p:nvGrpSpPr>
          <p:grpSpPr>
            <a:xfrm>
              <a:off x="7694142" y="2776118"/>
              <a:ext cx="2034881" cy="2059803"/>
              <a:chOff x="8085739" y="3090808"/>
              <a:chExt cx="1236504" cy="1251648"/>
            </a:xfrm>
          </p:grpSpPr>
          <p:grpSp>
            <p:nvGrpSpPr>
              <p:cNvPr id="3" name="Group 2">
                <a:extLst>
                  <a:ext uri="{FF2B5EF4-FFF2-40B4-BE49-F238E27FC236}">
                    <a16:creationId xmlns:a16="http://schemas.microsoft.com/office/drawing/2014/main" id="{E8153412-F063-4164-9FC1-57FAF48E9922}"/>
                  </a:ext>
                </a:extLst>
              </p:cNvPr>
              <p:cNvGrpSpPr/>
              <p:nvPr/>
            </p:nvGrpSpPr>
            <p:grpSpPr>
              <a:xfrm>
                <a:off x="8085739" y="3090808"/>
                <a:ext cx="1236504" cy="1251648"/>
                <a:chOff x="8085739" y="3090808"/>
                <a:chExt cx="1236504" cy="1251648"/>
              </a:xfrm>
            </p:grpSpPr>
            <p:sp>
              <p:nvSpPr>
                <p:cNvPr id="9" name="Oval 5">
                  <a:extLst>
                    <a:ext uri="{FF2B5EF4-FFF2-40B4-BE49-F238E27FC236}">
                      <a16:creationId xmlns:a16="http://schemas.microsoft.com/office/drawing/2014/main" id="{42FDA5EA-14AE-44CC-8D4B-21F8404D644C}"/>
                    </a:ext>
                  </a:extLst>
                </p:cNvPr>
                <p:cNvSpPr>
                  <a:spLocks noChangeArrowheads="1"/>
                </p:cNvSpPr>
                <p:nvPr/>
              </p:nvSpPr>
              <p:spPr bwMode="auto">
                <a:xfrm>
                  <a:off x="8523548" y="3090808"/>
                  <a:ext cx="360886" cy="360886"/>
                </a:xfrm>
                <a:prstGeom prst="ellipse">
                  <a:avLst/>
                </a:prstGeom>
                <a:solidFill>
                  <a:srgbClr val="FFA83F"/>
                </a:solidFill>
                <a:ln w="19050" cap="rnd">
                  <a:solidFill>
                    <a:srgbClr val="FF8C00"/>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Oval 5">
                  <a:extLst>
                    <a:ext uri="{FF2B5EF4-FFF2-40B4-BE49-F238E27FC236}">
                      <a16:creationId xmlns:a16="http://schemas.microsoft.com/office/drawing/2014/main" id="{F5A7820B-E5B4-4A90-8AC6-B5A506B29E0A}"/>
                    </a:ext>
                  </a:extLst>
                </p:cNvPr>
                <p:cNvSpPr>
                  <a:spLocks noChangeArrowheads="1"/>
                </p:cNvSpPr>
                <p:nvPr/>
              </p:nvSpPr>
              <p:spPr bwMode="auto">
                <a:xfrm>
                  <a:off x="8085739" y="3431245"/>
                  <a:ext cx="360886" cy="360886"/>
                </a:xfrm>
                <a:prstGeom prst="ellipse">
                  <a:avLst/>
                </a:prstGeom>
                <a:solidFill>
                  <a:srgbClr val="FFA83F"/>
                </a:solidFill>
                <a:ln w="19050" cap="rnd">
                  <a:solidFill>
                    <a:srgbClr val="FF8C00"/>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Oval 5">
                  <a:extLst>
                    <a:ext uri="{FF2B5EF4-FFF2-40B4-BE49-F238E27FC236}">
                      <a16:creationId xmlns:a16="http://schemas.microsoft.com/office/drawing/2014/main" id="{C89488CB-38F9-42B1-806B-8CBF796F1770}"/>
                    </a:ext>
                  </a:extLst>
                </p:cNvPr>
                <p:cNvSpPr>
                  <a:spLocks noChangeArrowheads="1"/>
                </p:cNvSpPr>
                <p:nvPr/>
              </p:nvSpPr>
              <p:spPr bwMode="auto">
                <a:xfrm>
                  <a:off x="8961357" y="3431245"/>
                  <a:ext cx="360886" cy="360886"/>
                </a:xfrm>
                <a:prstGeom prst="ellipse">
                  <a:avLst/>
                </a:prstGeom>
                <a:solidFill>
                  <a:srgbClr val="FFA83F"/>
                </a:solidFill>
                <a:ln w="19050" cap="rnd">
                  <a:solidFill>
                    <a:srgbClr val="FF8C00"/>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Oval 5">
                  <a:extLst>
                    <a:ext uri="{FF2B5EF4-FFF2-40B4-BE49-F238E27FC236}">
                      <a16:creationId xmlns:a16="http://schemas.microsoft.com/office/drawing/2014/main" id="{B49EB19A-5FA7-4CB5-964F-55BF10963FEE}"/>
                    </a:ext>
                  </a:extLst>
                </p:cNvPr>
                <p:cNvSpPr>
                  <a:spLocks noChangeArrowheads="1"/>
                </p:cNvSpPr>
                <p:nvPr/>
              </p:nvSpPr>
              <p:spPr bwMode="auto">
                <a:xfrm>
                  <a:off x="8235028" y="3981570"/>
                  <a:ext cx="360886" cy="360886"/>
                </a:xfrm>
                <a:prstGeom prst="ellipse">
                  <a:avLst/>
                </a:prstGeom>
                <a:solidFill>
                  <a:srgbClr val="FFA83F"/>
                </a:solidFill>
                <a:ln w="19050" cap="rnd">
                  <a:solidFill>
                    <a:srgbClr val="FF8C00"/>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a:endParaRPr>
                </a:p>
              </p:txBody>
            </p:sp>
            <p:sp>
              <p:nvSpPr>
                <p:cNvPr id="121" name="Oval 5">
                  <a:extLst>
                    <a:ext uri="{FF2B5EF4-FFF2-40B4-BE49-F238E27FC236}">
                      <a16:creationId xmlns:a16="http://schemas.microsoft.com/office/drawing/2014/main" id="{2C118EC9-5E1B-4AEB-B27D-CE45C3972CFC}"/>
                    </a:ext>
                  </a:extLst>
                </p:cNvPr>
                <p:cNvSpPr>
                  <a:spLocks noChangeArrowheads="1"/>
                </p:cNvSpPr>
                <p:nvPr/>
              </p:nvSpPr>
              <p:spPr bwMode="auto">
                <a:xfrm>
                  <a:off x="8825459" y="3981570"/>
                  <a:ext cx="360886" cy="360886"/>
                </a:xfrm>
                <a:prstGeom prst="ellipse">
                  <a:avLst/>
                </a:prstGeom>
                <a:solidFill>
                  <a:srgbClr val="FFA83F"/>
                </a:solidFill>
                <a:ln w="19050" cap="rnd">
                  <a:solidFill>
                    <a:srgbClr val="FF8C00"/>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cxnSp>
            <p:nvCxnSpPr>
              <p:cNvPr id="21" name="Straight Connector 20">
                <a:extLst>
                  <a:ext uri="{FF2B5EF4-FFF2-40B4-BE49-F238E27FC236}">
                    <a16:creationId xmlns:a16="http://schemas.microsoft.com/office/drawing/2014/main" id="{48B138A9-B1B6-4B72-8680-BF4E7A9FE00C}"/>
                  </a:ext>
                </a:extLst>
              </p:cNvPr>
              <p:cNvCxnSpPr>
                <a:cxnSpLocks/>
              </p:cNvCxnSpPr>
              <p:nvPr/>
            </p:nvCxnSpPr>
            <p:spPr>
              <a:xfrm>
                <a:off x="8283236" y="3792131"/>
                <a:ext cx="60354" cy="206551"/>
              </a:xfrm>
              <a:prstGeom prst="line">
                <a:avLst/>
              </a:prstGeom>
              <a:solidFill>
                <a:srgbClr val="002050"/>
              </a:solidFill>
              <a:ln w="19050">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37AE1D4-4DC4-4519-9946-DAA7594B3E59}"/>
                  </a:ext>
                </a:extLst>
              </p:cNvPr>
              <p:cNvCxnSpPr>
                <a:cxnSpLocks/>
              </p:cNvCxnSpPr>
              <p:nvPr/>
            </p:nvCxnSpPr>
            <p:spPr>
              <a:xfrm flipV="1">
                <a:off x="9085121" y="3792131"/>
                <a:ext cx="60354" cy="206551"/>
              </a:xfrm>
              <a:prstGeom prst="line">
                <a:avLst/>
              </a:prstGeom>
              <a:solidFill>
                <a:srgbClr val="002050"/>
              </a:solidFill>
              <a:ln w="19050">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6CFE7D-B21A-484D-839F-E139336E07EB}"/>
                  </a:ext>
                </a:extLst>
              </p:cNvPr>
              <p:cNvCxnSpPr>
                <a:cxnSpLocks/>
              </p:cNvCxnSpPr>
              <p:nvPr/>
            </p:nvCxnSpPr>
            <p:spPr>
              <a:xfrm flipV="1">
                <a:off x="8388720" y="3369419"/>
                <a:ext cx="163286" cy="127363"/>
              </a:xfrm>
              <a:prstGeom prst="line">
                <a:avLst/>
              </a:prstGeom>
              <a:solidFill>
                <a:srgbClr val="002050"/>
              </a:solidFill>
              <a:ln w="19050">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8FED70D-48D8-4A12-AA85-210D8AD8D9F3}"/>
                  </a:ext>
                </a:extLst>
              </p:cNvPr>
              <p:cNvCxnSpPr>
                <a:cxnSpLocks/>
              </p:cNvCxnSpPr>
              <p:nvPr/>
            </p:nvCxnSpPr>
            <p:spPr>
              <a:xfrm>
                <a:off x="8595914" y="4176573"/>
                <a:ext cx="229545" cy="0"/>
              </a:xfrm>
              <a:prstGeom prst="line">
                <a:avLst/>
              </a:prstGeom>
              <a:solidFill>
                <a:srgbClr val="002050"/>
              </a:solidFill>
              <a:ln w="19050">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9AF67F1-83CD-4C98-821F-AD56DD52C2BC}"/>
                  </a:ext>
                </a:extLst>
              </p:cNvPr>
              <p:cNvCxnSpPr>
                <a:cxnSpLocks/>
              </p:cNvCxnSpPr>
              <p:nvPr/>
            </p:nvCxnSpPr>
            <p:spPr>
              <a:xfrm flipH="1" flipV="1">
                <a:off x="8854987" y="3369419"/>
                <a:ext cx="163286" cy="127363"/>
              </a:xfrm>
              <a:prstGeom prst="line">
                <a:avLst/>
              </a:prstGeom>
              <a:solidFill>
                <a:srgbClr val="002050"/>
              </a:solidFill>
              <a:ln w="19050">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3" name="Oval 312">
              <a:extLst>
                <a:ext uri="{FF2B5EF4-FFF2-40B4-BE49-F238E27FC236}">
                  <a16:creationId xmlns:a16="http://schemas.microsoft.com/office/drawing/2014/main" id="{E944D36E-CFE5-4A4E-BB36-2F4F2948984C}"/>
                </a:ext>
              </a:extLst>
            </p:cNvPr>
            <p:cNvSpPr/>
            <p:nvPr/>
          </p:nvSpPr>
          <p:spPr bwMode="auto">
            <a:xfrm>
              <a:off x="8267153" y="163595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4" name="Oval 413">
              <a:extLst>
                <a:ext uri="{FF2B5EF4-FFF2-40B4-BE49-F238E27FC236}">
                  <a16:creationId xmlns:a16="http://schemas.microsoft.com/office/drawing/2014/main" id="{FEEDC5DA-B134-4FEC-81BA-681560922EDB}"/>
                </a:ext>
              </a:extLst>
            </p:cNvPr>
            <p:cNvSpPr/>
            <p:nvPr/>
          </p:nvSpPr>
          <p:spPr bwMode="auto">
            <a:xfrm>
              <a:off x="6927228" y="2171317"/>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E2CB4CC5-1531-470C-8A34-40260E7FF9EB}"/>
                </a:ext>
              </a:extLst>
            </p:cNvPr>
            <p:cNvGrpSpPr/>
            <p:nvPr/>
          </p:nvGrpSpPr>
          <p:grpSpPr>
            <a:xfrm>
              <a:off x="8480347" y="1773200"/>
              <a:ext cx="503635" cy="756007"/>
              <a:chOff x="8444666" y="1618792"/>
              <a:chExt cx="503635" cy="756007"/>
            </a:xfrm>
          </p:grpSpPr>
          <p:sp>
            <p:nvSpPr>
              <p:cNvPr id="146" name="Freeform 9">
                <a:extLst>
                  <a:ext uri="{FF2B5EF4-FFF2-40B4-BE49-F238E27FC236}">
                    <a16:creationId xmlns:a16="http://schemas.microsoft.com/office/drawing/2014/main" id="{3DB9EAA9-E966-45F4-B5DD-AC628E5BCE4D}"/>
                  </a:ext>
                </a:extLst>
              </p:cNvPr>
              <p:cNvSpPr>
                <a:spLocks/>
              </p:cNvSpPr>
              <p:nvPr/>
            </p:nvSpPr>
            <p:spPr bwMode="auto">
              <a:xfrm>
                <a:off x="8444666" y="1857552"/>
                <a:ext cx="281274" cy="140847"/>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Oval 10">
                <a:extLst>
                  <a:ext uri="{FF2B5EF4-FFF2-40B4-BE49-F238E27FC236}">
                    <a16:creationId xmlns:a16="http://schemas.microsoft.com/office/drawing/2014/main" id="{4111CEA6-951B-47EB-A129-A9C3903102CB}"/>
                  </a:ext>
                </a:extLst>
              </p:cNvPr>
              <p:cNvSpPr>
                <a:spLocks noChangeArrowheads="1"/>
              </p:cNvSpPr>
              <p:nvPr/>
            </p:nvSpPr>
            <p:spPr bwMode="auto">
              <a:xfrm>
                <a:off x="8444666" y="1618792"/>
                <a:ext cx="281274" cy="92642"/>
              </a:xfrm>
              <a:prstGeom prst="ellipse">
                <a:avLst/>
              </a:pr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Rectangle 149">
                <a:extLst>
                  <a:ext uri="{FF2B5EF4-FFF2-40B4-BE49-F238E27FC236}">
                    <a16:creationId xmlns:a16="http://schemas.microsoft.com/office/drawing/2014/main" id="{1D208DFC-957F-4B75-BF79-B8904066DF60}"/>
                  </a:ext>
                </a:extLst>
              </p:cNvPr>
              <p:cNvSpPr/>
              <p:nvPr/>
            </p:nvSpPr>
            <p:spPr bwMode="auto">
              <a:xfrm>
                <a:off x="8449560" y="1740802"/>
                <a:ext cx="277975" cy="20323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44EDB401-749F-4E5B-B5D3-84C920465637}"/>
                  </a:ext>
                </a:extLst>
              </p:cNvPr>
              <p:cNvCxnSpPr>
                <a:cxnSpLocks/>
                <a:stCxn id="146" idx="4"/>
                <a:endCxn id="148" idx="6"/>
              </p:cNvCxnSpPr>
              <p:nvPr/>
            </p:nvCxnSpPr>
            <p:spPr>
              <a:xfrm flipV="1">
                <a:off x="8725940" y="1665113"/>
                <a:ext cx="0" cy="287679"/>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676E48C-EBD3-40DC-BAC8-02F804B22436}"/>
                  </a:ext>
                </a:extLst>
              </p:cNvPr>
              <p:cNvCxnSpPr>
                <a:cxnSpLocks/>
                <a:stCxn id="148" idx="2"/>
                <a:endCxn id="146" idx="2"/>
              </p:cNvCxnSpPr>
              <p:nvPr/>
            </p:nvCxnSpPr>
            <p:spPr>
              <a:xfrm>
                <a:off x="8444666" y="1665113"/>
                <a:ext cx="0" cy="287679"/>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Freeform 5">
                <a:extLst>
                  <a:ext uri="{FF2B5EF4-FFF2-40B4-BE49-F238E27FC236}">
                    <a16:creationId xmlns:a16="http://schemas.microsoft.com/office/drawing/2014/main" id="{BA2821EC-9D76-476F-B7CB-C28584DBF0AC}"/>
                  </a:ext>
                </a:extLst>
              </p:cNvPr>
              <p:cNvSpPr>
                <a:spLocks/>
              </p:cNvSpPr>
              <p:nvPr/>
            </p:nvSpPr>
            <p:spPr bwMode="auto">
              <a:xfrm>
                <a:off x="8634862" y="1855922"/>
                <a:ext cx="313439" cy="2154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Text Placeholder 21">
                <a:extLst>
                  <a:ext uri="{FF2B5EF4-FFF2-40B4-BE49-F238E27FC236}">
                    <a16:creationId xmlns:a16="http://schemas.microsoft.com/office/drawing/2014/main" id="{6AC529DD-196E-4C3A-A304-D8D2349FE938}"/>
                  </a:ext>
                </a:extLst>
              </p:cNvPr>
              <p:cNvSpPr txBox="1">
                <a:spLocks/>
              </p:cNvSpPr>
              <p:nvPr/>
            </p:nvSpPr>
            <p:spPr>
              <a:xfrm>
                <a:off x="8444666" y="2023934"/>
                <a:ext cx="472407" cy="350865"/>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509">
                  <a:defRPr/>
                </a:pPr>
                <a:r>
                  <a:rPr lang="en-US" sz="1176" b="1" dirty="0">
                    <a:solidFill>
                      <a:srgbClr val="0072C6"/>
                    </a:solidFill>
                    <a:latin typeface="Segoe UI" panose="020B0502040204020203" pitchFamily="34" charset="0"/>
                    <a:cs typeface="Segoe UI" panose="020B0502040204020203" pitchFamily="34" charset="0"/>
                  </a:rPr>
                  <a:t>SQL</a:t>
                </a:r>
              </a:p>
            </p:txBody>
          </p:sp>
        </p:grpSp>
        <p:grpSp>
          <p:nvGrpSpPr>
            <p:cNvPr id="11" name="Group 10">
              <a:extLst>
                <a:ext uri="{FF2B5EF4-FFF2-40B4-BE49-F238E27FC236}">
                  <a16:creationId xmlns:a16="http://schemas.microsoft.com/office/drawing/2014/main" id="{EC9BC983-B012-4399-BF5E-46CB28526F54}"/>
                </a:ext>
              </a:extLst>
            </p:cNvPr>
            <p:cNvGrpSpPr/>
            <p:nvPr/>
          </p:nvGrpSpPr>
          <p:grpSpPr>
            <a:xfrm>
              <a:off x="9589029" y="2171317"/>
              <a:ext cx="878322" cy="878322"/>
              <a:chOff x="9682675" y="1976767"/>
              <a:chExt cx="878322" cy="878322"/>
            </a:xfrm>
          </p:grpSpPr>
          <p:sp>
            <p:nvSpPr>
              <p:cNvPr id="415" name="Oval 414">
                <a:extLst>
                  <a:ext uri="{FF2B5EF4-FFF2-40B4-BE49-F238E27FC236}">
                    <a16:creationId xmlns:a16="http://schemas.microsoft.com/office/drawing/2014/main" id="{E22868E9-5388-409B-BD5E-E4AA4BB64E7F}"/>
                  </a:ext>
                </a:extLst>
              </p:cNvPr>
              <p:cNvSpPr/>
              <p:nvPr/>
            </p:nvSpPr>
            <p:spPr bwMode="auto">
              <a:xfrm>
                <a:off x="9682675" y="1976767"/>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Freeform 9">
                <a:extLst>
                  <a:ext uri="{FF2B5EF4-FFF2-40B4-BE49-F238E27FC236}">
                    <a16:creationId xmlns:a16="http://schemas.microsoft.com/office/drawing/2014/main" id="{8258C31A-05C7-4ACC-ACBF-9EB214594DAB}"/>
                  </a:ext>
                </a:extLst>
              </p:cNvPr>
              <p:cNvSpPr>
                <a:spLocks/>
              </p:cNvSpPr>
              <p:nvPr/>
            </p:nvSpPr>
            <p:spPr bwMode="auto">
              <a:xfrm>
                <a:off x="9952589" y="2461782"/>
                <a:ext cx="346342" cy="173429"/>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Oval 10">
                <a:extLst>
                  <a:ext uri="{FF2B5EF4-FFF2-40B4-BE49-F238E27FC236}">
                    <a16:creationId xmlns:a16="http://schemas.microsoft.com/office/drawing/2014/main" id="{7ED6DEE5-33A7-479C-AEB0-CB6302DE8DC2}"/>
                  </a:ext>
                </a:extLst>
              </p:cNvPr>
              <p:cNvSpPr>
                <a:spLocks noChangeArrowheads="1"/>
              </p:cNvSpPr>
              <p:nvPr/>
            </p:nvSpPr>
            <p:spPr bwMode="auto">
              <a:xfrm>
                <a:off x="9952589" y="2167790"/>
                <a:ext cx="346342" cy="114073"/>
              </a:xfrm>
              <a:prstGeom prst="ellipse">
                <a:avLst/>
              </a:pr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Rectangle 171">
                <a:extLst>
                  <a:ext uri="{FF2B5EF4-FFF2-40B4-BE49-F238E27FC236}">
                    <a16:creationId xmlns:a16="http://schemas.microsoft.com/office/drawing/2014/main" id="{51FE3DE2-4105-432C-907D-19446788AD3A}"/>
                  </a:ext>
                </a:extLst>
              </p:cNvPr>
              <p:cNvSpPr/>
              <p:nvPr/>
            </p:nvSpPr>
            <p:spPr bwMode="auto">
              <a:xfrm>
                <a:off x="9958615" y="2318025"/>
                <a:ext cx="342279" cy="250250"/>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3" name="Straight Connector 172">
                <a:extLst>
                  <a:ext uri="{FF2B5EF4-FFF2-40B4-BE49-F238E27FC236}">
                    <a16:creationId xmlns:a16="http://schemas.microsoft.com/office/drawing/2014/main" id="{E29DFE50-34AB-4B5C-BE7A-A2A0B0FFCBC2}"/>
                  </a:ext>
                </a:extLst>
              </p:cNvPr>
              <p:cNvCxnSpPr>
                <a:cxnSpLocks/>
                <a:stCxn id="169" idx="4"/>
                <a:endCxn id="171" idx="6"/>
              </p:cNvCxnSpPr>
              <p:nvPr/>
            </p:nvCxnSpPr>
            <p:spPr>
              <a:xfrm flipV="1">
                <a:off x="10298930" y="2224826"/>
                <a:ext cx="0" cy="354228"/>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9837616-08D5-4E10-96E1-340C7C41E50E}"/>
                  </a:ext>
                </a:extLst>
              </p:cNvPr>
              <p:cNvCxnSpPr>
                <a:cxnSpLocks/>
                <a:stCxn id="171" idx="2"/>
                <a:endCxn id="169" idx="2"/>
              </p:cNvCxnSpPr>
              <p:nvPr/>
            </p:nvCxnSpPr>
            <p:spPr>
              <a:xfrm>
                <a:off x="9952589" y="2224825"/>
                <a:ext cx="0" cy="354228"/>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 Placeholder 21">
                <a:extLst>
                  <a:ext uri="{FF2B5EF4-FFF2-40B4-BE49-F238E27FC236}">
                    <a16:creationId xmlns:a16="http://schemas.microsoft.com/office/drawing/2014/main" id="{20ECDAF5-A70F-45A7-B1EC-B12A4907ED1B}"/>
                  </a:ext>
                </a:extLst>
              </p:cNvPr>
              <p:cNvSpPr txBox="1">
                <a:spLocks/>
              </p:cNvSpPr>
              <p:nvPr/>
            </p:nvSpPr>
            <p:spPr>
              <a:xfrm>
                <a:off x="9933744" y="2257507"/>
                <a:ext cx="384563" cy="378565"/>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509">
                  <a:defRPr/>
                </a:pPr>
                <a:r>
                  <a:rPr lang="en-US" sz="1372" b="1" dirty="0">
                    <a:solidFill>
                      <a:srgbClr val="0072C6"/>
                    </a:solidFill>
                    <a:latin typeface="Segoe UI" panose="020B0502040204020203" pitchFamily="34" charset="0"/>
                    <a:cs typeface="Segoe UI" panose="020B0502040204020203" pitchFamily="34" charset="0"/>
                  </a:rPr>
                  <a:t>{ }</a:t>
                </a:r>
              </a:p>
            </p:txBody>
          </p:sp>
        </p:grpSp>
        <p:grpSp>
          <p:nvGrpSpPr>
            <p:cNvPr id="10" name="Group 9">
              <a:extLst>
                <a:ext uri="{FF2B5EF4-FFF2-40B4-BE49-F238E27FC236}">
                  <a16:creationId xmlns:a16="http://schemas.microsoft.com/office/drawing/2014/main" id="{7192C99E-3C1A-444B-B112-9FA1FEB5504E}"/>
                </a:ext>
              </a:extLst>
            </p:cNvPr>
            <p:cNvGrpSpPr/>
            <p:nvPr/>
          </p:nvGrpSpPr>
          <p:grpSpPr>
            <a:xfrm>
              <a:off x="10155007" y="3296623"/>
              <a:ext cx="878322" cy="878322"/>
              <a:chOff x="10226176" y="3102073"/>
              <a:chExt cx="878322" cy="878322"/>
            </a:xfrm>
          </p:grpSpPr>
          <p:sp>
            <p:nvSpPr>
              <p:cNvPr id="420" name="Oval 419">
                <a:extLst>
                  <a:ext uri="{FF2B5EF4-FFF2-40B4-BE49-F238E27FC236}">
                    <a16:creationId xmlns:a16="http://schemas.microsoft.com/office/drawing/2014/main" id="{534A5AE2-CCD0-4C0E-8247-8BA0AB393B41}"/>
                  </a:ext>
                </a:extLst>
              </p:cNvPr>
              <p:cNvSpPr/>
              <p:nvPr/>
            </p:nvSpPr>
            <p:spPr bwMode="auto">
              <a:xfrm>
                <a:off x="10226176" y="310207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9E414BA2-76FA-4CC2-BA8F-3F5D84B7E5CD}"/>
                  </a:ext>
                </a:extLst>
              </p:cNvPr>
              <p:cNvGrpSpPr/>
              <p:nvPr/>
            </p:nvGrpSpPr>
            <p:grpSpPr>
              <a:xfrm>
                <a:off x="10352395" y="3305415"/>
                <a:ext cx="630424" cy="453959"/>
                <a:chOff x="10339924" y="3310288"/>
                <a:chExt cx="630424" cy="453959"/>
              </a:xfrm>
            </p:grpSpPr>
            <p:sp>
              <p:nvSpPr>
                <p:cNvPr id="181" name="Rectangle 180">
                  <a:extLst>
                    <a:ext uri="{FF2B5EF4-FFF2-40B4-BE49-F238E27FC236}">
                      <a16:creationId xmlns:a16="http://schemas.microsoft.com/office/drawing/2014/main" id="{C8275A54-9C48-4932-AB04-54E6D5CCACA8}"/>
                    </a:ext>
                  </a:extLst>
                </p:cNvPr>
                <p:cNvSpPr/>
                <p:nvPr/>
              </p:nvSpPr>
              <p:spPr bwMode="auto">
                <a:xfrm>
                  <a:off x="10421531" y="3382419"/>
                  <a:ext cx="486888" cy="347119"/>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9A08A343-1EFF-4331-9A22-C66750F5A66B}"/>
                    </a:ext>
                  </a:extLst>
                </p:cNvPr>
                <p:cNvSpPr/>
                <p:nvPr/>
              </p:nvSpPr>
              <p:spPr bwMode="auto">
                <a:xfrm>
                  <a:off x="10339924" y="3310288"/>
                  <a:ext cx="484286" cy="331713"/>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extLst>
                    <a:ext uri="{FF2B5EF4-FFF2-40B4-BE49-F238E27FC236}">
                      <a16:creationId xmlns:a16="http://schemas.microsoft.com/office/drawing/2014/main" id="{E75D055A-71EC-475C-A8FD-5B603FDB4526}"/>
                    </a:ext>
                  </a:extLst>
                </p:cNvPr>
                <p:cNvSpPr/>
                <p:nvPr/>
              </p:nvSpPr>
              <p:spPr bwMode="auto">
                <a:xfrm>
                  <a:off x="10523576" y="3471244"/>
                  <a:ext cx="446772" cy="293003"/>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B36E3E95-9667-426D-AE00-C8644656DA7A}"/>
                    </a:ext>
                  </a:extLst>
                </p:cNvPr>
                <p:cNvGrpSpPr/>
                <p:nvPr/>
              </p:nvGrpSpPr>
              <p:grpSpPr>
                <a:xfrm>
                  <a:off x="10449699" y="3395452"/>
                  <a:ext cx="339496" cy="282535"/>
                  <a:chOff x="9271001" y="3551238"/>
                  <a:chExt cx="955675" cy="795337"/>
                </a:xfrm>
              </p:grpSpPr>
              <p:sp>
                <p:nvSpPr>
                  <p:cNvPr id="185" name="Oval 20">
                    <a:extLst>
                      <a:ext uri="{FF2B5EF4-FFF2-40B4-BE49-F238E27FC236}">
                        <a16:creationId xmlns:a16="http://schemas.microsoft.com/office/drawing/2014/main" id="{68CBE819-27A4-4C79-9838-57BC056B8F2A}"/>
                      </a:ext>
                    </a:extLst>
                  </p:cNvPr>
                  <p:cNvSpPr>
                    <a:spLocks noChangeArrowheads="1"/>
                  </p:cNvSpPr>
                  <p:nvPr/>
                </p:nvSpPr>
                <p:spPr bwMode="auto">
                  <a:xfrm>
                    <a:off x="9753601" y="3884613"/>
                    <a:ext cx="138113"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Oval 21">
                    <a:extLst>
                      <a:ext uri="{FF2B5EF4-FFF2-40B4-BE49-F238E27FC236}">
                        <a16:creationId xmlns:a16="http://schemas.microsoft.com/office/drawing/2014/main" id="{61F6CEBE-C42C-4C07-A1D8-65C9912F148E}"/>
                      </a:ext>
                    </a:extLst>
                  </p:cNvPr>
                  <p:cNvSpPr>
                    <a:spLocks noChangeArrowheads="1"/>
                  </p:cNvSpPr>
                  <p:nvPr/>
                </p:nvSpPr>
                <p:spPr bwMode="auto">
                  <a:xfrm>
                    <a:off x="10088563" y="3884613"/>
                    <a:ext cx="138113"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Oval 22">
                    <a:extLst>
                      <a:ext uri="{FF2B5EF4-FFF2-40B4-BE49-F238E27FC236}">
                        <a16:creationId xmlns:a16="http://schemas.microsoft.com/office/drawing/2014/main" id="{D31AE107-E0FB-4764-8B38-AFD0F31F4F01}"/>
                      </a:ext>
                    </a:extLst>
                  </p:cNvPr>
                  <p:cNvSpPr>
                    <a:spLocks noChangeArrowheads="1"/>
                  </p:cNvSpPr>
                  <p:nvPr/>
                </p:nvSpPr>
                <p:spPr bwMode="auto">
                  <a:xfrm>
                    <a:off x="9271001" y="3884613"/>
                    <a:ext cx="134938"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Line 23">
                    <a:extLst>
                      <a:ext uri="{FF2B5EF4-FFF2-40B4-BE49-F238E27FC236}">
                        <a16:creationId xmlns:a16="http://schemas.microsoft.com/office/drawing/2014/main" id="{C32C7F71-4AA1-4C3F-8B39-EE58C868AB53}"/>
                      </a:ext>
                    </a:extLst>
                  </p:cNvPr>
                  <p:cNvSpPr>
                    <a:spLocks noChangeShapeType="1"/>
                  </p:cNvSpPr>
                  <p:nvPr/>
                </p:nvSpPr>
                <p:spPr bwMode="auto">
                  <a:xfrm flipH="1">
                    <a:off x="9893301" y="3952875"/>
                    <a:ext cx="195263" cy="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24">
                    <a:extLst>
                      <a:ext uri="{FF2B5EF4-FFF2-40B4-BE49-F238E27FC236}">
                        <a16:creationId xmlns:a16="http://schemas.microsoft.com/office/drawing/2014/main" id="{2B023697-7776-415A-B45A-B9AC3382154F}"/>
                      </a:ext>
                    </a:extLst>
                  </p:cNvPr>
                  <p:cNvSpPr>
                    <a:spLocks noChangeShapeType="1"/>
                  </p:cNvSpPr>
                  <p:nvPr/>
                </p:nvSpPr>
                <p:spPr bwMode="auto">
                  <a:xfrm flipH="1">
                    <a:off x="9402763" y="3952875"/>
                    <a:ext cx="350838" cy="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25">
                    <a:extLst>
                      <a:ext uri="{FF2B5EF4-FFF2-40B4-BE49-F238E27FC236}">
                        <a16:creationId xmlns:a16="http://schemas.microsoft.com/office/drawing/2014/main" id="{18988477-130D-44C7-9EAA-6590335567FD}"/>
                      </a:ext>
                    </a:extLst>
                  </p:cNvPr>
                  <p:cNvSpPr>
                    <a:spLocks/>
                  </p:cNvSpPr>
                  <p:nvPr/>
                </p:nvSpPr>
                <p:spPr bwMode="auto">
                  <a:xfrm>
                    <a:off x="9961563" y="4114800"/>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6">
                    <a:extLst>
                      <a:ext uri="{FF2B5EF4-FFF2-40B4-BE49-F238E27FC236}">
                        <a16:creationId xmlns:a16="http://schemas.microsoft.com/office/drawing/2014/main" id="{461F79DB-27F6-4FA3-A805-AADD0E846259}"/>
                      </a:ext>
                    </a:extLst>
                  </p:cNvPr>
                  <p:cNvSpPr>
                    <a:spLocks/>
                  </p:cNvSpPr>
                  <p:nvPr/>
                </p:nvSpPr>
                <p:spPr bwMode="auto">
                  <a:xfrm>
                    <a:off x="9478963" y="4191000"/>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27">
                    <a:extLst>
                      <a:ext uri="{FF2B5EF4-FFF2-40B4-BE49-F238E27FC236}">
                        <a16:creationId xmlns:a16="http://schemas.microsoft.com/office/drawing/2014/main" id="{ADB9201F-506E-4121-8C9A-AD3C8FAE67C9}"/>
                      </a:ext>
                    </a:extLst>
                  </p:cNvPr>
                  <p:cNvSpPr>
                    <a:spLocks/>
                  </p:cNvSpPr>
                  <p:nvPr/>
                </p:nvSpPr>
                <p:spPr bwMode="auto">
                  <a:xfrm>
                    <a:off x="9961563" y="3619500"/>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Line 28">
                    <a:extLst>
                      <a:ext uri="{FF2B5EF4-FFF2-40B4-BE49-F238E27FC236}">
                        <a16:creationId xmlns:a16="http://schemas.microsoft.com/office/drawing/2014/main" id="{6D8354EA-591D-49DC-9A8D-A9F87EADB14B}"/>
                      </a:ext>
                    </a:extLst>
                  </p:cNvPr>
                  <p:cNvSpPr>
                    <a:spLocks noChangeShapeType="1"/>
                  </p:cNvSpPr>
                  <p:nvPr/>
                </p:nvSpPr>
                <p:spPr bwMode="auto">
                  <a:xfrm flipV="1">
                    <a:off x="9601201" y="4006850"/>
                    <a:ext cx="177800" cy="20955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29">
                    <a:extLst>
                      <a:ext uri="{FF2B5EF4-FFF2-40B4-BE49-F238E27FC236}">
                        <a16:creationId xmlns:a16="http://schemas.microsoft.com/office/drawing/2014/main" id="{98F1243F-97D9-4213-B9AC-AE7851C56462}"/>
                      </a:ext>
                    </a:extLst>
                  </p:cNvPr>
                  <p:cNvSpPr>
                    <a:spLocks/>
                  </p:cNvSpPr>
                  <p:nvPr/>
                </p:nvSpPr>
                <p:spPr bwMode="auto">
                  <a:xfrm>
                    <a:off x="9478963" y="3551238"/>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30">
                    <a:extLst>
                      <a:ext uri="{FF2B5EF4-FFF2-40B4-BE49-F238E27FC236}">
                        <a16:creationId xmlns:a16="http://schemas.microsoft.com/office/drawing/2014/main" id="{548D0FFC-7613-4F57-8AD9-22D405D9EE9D}"/>
                      </a:ext>
                    </a:extLst>
                  </p:cNvPr>
                  <p:cNvSpPr>
                    <a:spLocks noChangeShapeType="1"/>
                  </p:cNvSpPr>
                  <p:nvPr/>
                </p:nvSpPr>
                <p:spPr bwMode="auto">
                  <a:xfrm>
                    <a:off x="9874251" y="4006850"/>
                    <a:ext cx="119063" cy="134938"/>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Line 31">
                    <a:extLst>
                      <a:ext uri="{FF2B5EF4-FFF2-40B4-BE49-F238E27FC236}">
                        <a16:creationId xmlns:a16="http://schemas.microsoft.com/office/drawing/2014/main" id="{005F4DC2-0AAF-4B0F-AC8E-25C3C6AEB81B}"/>
                      </a:ext>
                    </a:extLst>
                  </p:cNvPr>
                  <p:cNvSpPr>
                    <a:spLocks noChangeShapeType="1"/>
                  </p:cNvSpPr>
                  <p:nvPr/>
                </p:nvSpPr>
                <p:spPr bwMode="auto">
                  <a:xfrm>
                    <a:off x="9601201" y="3681413"/>
                    <a:ext cx="179388" cy="212725"/>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Line 32">
                    <a:extLst>
                      <a:ext uri="{FF2B5EF4-FFF2-40B4-BE49-F238E27FC236}">
                        <a16:creationId xmlns:a16="http://schemas.microsoft.com/office/drawing/2014/main" id="{3647B65D-BD0C-47A9-9CFF-4B58B2D3F2EA}"/>
                      </a:ext>
                    </a:extLst>
                  </p:cNvPr>
                  <p:cNvSpPr>
                    <a:spLocks noChangeShapeType="1"/>
                  </p:cNvSpPr>
                  <p:nvPr/>
                </p:nvSpPr>
                <p:spPr bwMode="auto">
                  <a:xfrm flipV="1">
                    <a:off x="9871076" y="3749675"/>
                    <a:ext cx="122238" cy="14605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6" name="Group 5">
              <a:extLst>
                <a:ext uri="{FF2B5EF4-FFF2-40B4-BE49-F238E27FC236}">
                  <a16:creationId xmlns:a16="http://schemas.microsoft.com/office/drawing/2014/main" id="{D9242924-6BDD-4524-B36F-5C70A580E3FC}"/>
                </a:ext>
              </a:extLst>
            </p:cNvPr>
            <p:cNvGrpSpPr/>
            <p:nvPr/>
          </p:nvGrpSpPr>
          <p:grpSpPr>
            <a:xfrm>
              <a:off x="9912220" y="4524735"/>
              <a:ext cx="878322" cy="878322"/>
              <a:chOff x="10013971" y="4330185"/>
              <a:chExt cx="878322" cy="878322"/>
            </a:xfrm>
          </p:grpSpPr>
          <p:sp>
            <p:nvSpPr>
              <p:cNvPr id="421" name="Oval 420">
                <a:extLst>
                  <a:ext uri="{FF2B5EF4-FFF2-40B4-BE49-F238E27FC236}">
                    <a16:creationId xmlns:a16="http://schemas.microsoft.com/office/drawing/2014/main" id="{3D76E4A4-263A-45BD-822B-F8D958E0058B}"/>
                  </a:ext>
                </a:extLst>
              </p:cNvPr>
              <p:cNvSpPr/>
              <p:nvPr/>
            </p:nvSpPr>
            <p:spPr bwMode="auto">
              <a:xfrm>
                <a:off x="10013971" y="4330185"/>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2CCC43E-A200-4B8E-BF9A-D2EC4EB9B9F3}"/>
                  </a:ext>
                </a:extLst>
              </p:cNvPr>
              <p:cNvGrpSpPr/>
              <p:nvPr/>
            </p:nvGrpSpPr>
            <p:grpSpPr>
              <a:xfrm>
                <a:off x="10171702" y="4594187"/>
                <a:ext cx="538598" cy="378883"/>
                <a:chOff x="7157992" y="5591272"/>
                <a:chExt cx="865977" cy="609182"/>
              </a:xfrm>
            </p:grpSpPr>
            <p:sp>
              <p:nvSpPr>
                <p:cNvPr id="199" name="Rectangle 198">
                  <a:extLst>
                    <a:ext uri="{FF2B5EF4-FFF2-40B4-BE49-F238E27FC236}">
                      <a16:creationId xmlns:a16="http://schemas.microsoft.com/office/drawing/2014/main" id="{AB619FD5-0904-4EFF-9147-69F47A0A7EE6}"/>
                    </a:ext>
                  </a:extLst>
                </p:cNvPr>
                <p:cNvSpPr/>
                <p:nvPr/>
              </p:nvSpPr>
              <p:spPr bwMode="auto">
                <a:xfrm>
                  <a:off x="7225627" y="5591272"/>
                  <a:ext cx="752447" cy="609182"/>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CD0A2C1B-4706-4D2F-9F6D-F25FBB777EC4}"/>
                    </a:ext>
                  </a:extLst>
                </p:cNvPr>
                <p:cNvSpPr/>
                <p:nvPr/>
              </p:nvSpPr>
              <p:spPr bwMode="auto">
                <a:xfrm>
                  <a:off x="7157992" y="5685917"/>
                  <a:ext cx="865977" cy="41988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1" name="Group 200">
                  <a:extLst>
                    <a:ext uri="{FF2B5EF4-FFF2-40B4-BE49-F238E27FC236}">
                      <a16:creationId xmlns:a16="http://schemas.microsoft.com/office/drawing/2014/main" id="{77E0A2CF-25F6-444D-AE26-F09158E75465}"/>
                    </a:ext>
                  </a:extLst>
                </p:cNvPr>
                <p:cNvGrpSpPr/>
                <p:nvPr/>
              </p:nvGrpSpPr>
              <p:grpSpPr>
                <a:xfrm>
                  <a:off x="7400331" y="5689368"/>
                  <a:ext cx="440726" cy="417916"/>
                  <a:chOff x="8366748" y="5282915"/>
                  <a:chExt cx="658232" cy="549640"/>
                </a:xfrm>
              </p:grpSpPr>
              <p:grpSp>
                <p:nvGrpSpPr>
                  <p:cNvPr id="204" name="Group 203">
                    <a:extLst>
                      <a:ext uri="{FF2B5EF4-FFF2-40B4-BE49-F238E27FC236}">
                        <a16:creationId xmlns:a16="http://schemas.microsoft.com/office/drawing/2014/main" id="{7FBBDAB6-32B2-482E-A52B-307845109560}"/>
                      </a:ext>
                    </a:extLst>
                  </p:cNvPr>
                  <p:cNvGrpSpPr/>
                  <p:nvPr/>
                </p:nvGrpSpPr>
                <p:grpSpPr>
                  <a:xfrm>
                    <a:off x="8366748" y="5282915"/>
                    <a:ext cx="131762" cy="549640"/>
                    <a:chOff x="8366748" y="5330107"/>
                    <a:chExt cx="131762" cy="549640"/>
                  </a:xfrm>
                </p:grpSpPr>
                <p:sp>
                  <p:nvSpPr>
                    <p:cNvPr id="211" name="Rectangle 210">
                      <a:extLst>
                        <a:ext uri="{FF2B5EF4-FFF2-40B4-BE49-F238E27FC236}">
                          <a16:creationId xmlns:a16="http://schemas.microsoft.com/office/drawing/2014/main" id="{BD68659A-9339-4435-A8FD-E0ABE5E83CD1}"/>
                        </a:ext>
                      </a:extLst>
                    </p:cNvPr>
                    <p:cNvSpPr/>
                    <p:nvPr/>
                  </p:nvSpPr>
                  <p:spPr bwMode="auto">
                    <a:xfrm>
                      <a:off x="8366748" y="5330107"/>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7C89B100-AA54-441E-9B96-10864455A85F}"/>
                        </a:ext>
                      </a:extLst>
                    </p:cNvPr>
                    <p:cNvSpPr/>
                    <p:nvPr/>
                  </p:nvSpPr>
                  <p:spPr bwMode="auto">
                    <a:xfrm>
                      <a:off x="8366748" y="5550173"/>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D584EF2B-97A7-43B1-A5B7-21AE23A418AC}"/>
                        </a:ext>
                      </a:extLst>
                    </p:cNvPr>
                    <p:cNvSpPr/>
                    <p:nvPr/>
                  </p:nvSpPr>
                  <p:spPr bwMode="auto">
                    <a:xfrm>
                      <a:off x="8366748" y="5770746"/>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EC5771FC-5A38-4941-8731-77F9E45E664E}"/>
                      </a:ext>
                    </a:extLst>
                  </p:cNvPr>
                  <p:cNvGrpSpPr/>
                  <p:nvPr/>
                </p:nvGrpSpPr>
                <p:grpSpPr>
                  <a:xfrm>
                    <a:off x="8644018" y="5390898"/>
                    <a:ext cx="131762" cy="329574"/>
                    <a:chOff x="8644018" y="5502981"/>
                    <a:chExt cx="131762" cy="329574"/>
                  </a:xfrm>
                </p:grpSpPr>
                <p:sp>
                  <p:nvSpPr>
                    <p:cNvPr id="207" name="Rectangle 206">
                      <a:extLst>
                        <a:ext uri="{FF2B5EF4-FFF2-40B4-BE49-F238E27FC236}">
                          <a16:creationId xmlns:a16="http://schemas.microsoft.com/office/drawing/2014/main" id="{4BEA6AC2-3256-4FB2-8216-BD17E13D0DB1}"/>
                        </a:ext>
                      </a:extLst>
                    </p:cNvPr>
                    <p:cNvSpPr/>
                    <p:nvPr/>
                  </p:nvSpPr>
                  <p:spPr bwMode="auto">
                    <a:xfrm>
                      <a:off x="8644018" y="5502981"/>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1363B278-1455-47E5-A438-31FFD6423F19}"/>
                        </a:ext>
                      </a:extLst>
                    </p:cNvPr>
                    <p:cNvSpPr/>
                    <p:nvPr/>
                  </p:nvSpPr>
                  <p:spPr bwMode="auto">
                    <a:xfrm>
                      <a:off x="8644018" y="5723554"/>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Rectangle 205">
                    <a:extLst>
                      <a:ext uri="{FF2B5EF4-FFF2-40B4-BE49-F238E27FC236}">
                        <a16:creationId xmlns:a16="http://schemas.microsoft.com/office/drawing/2014/main" id="{523DDB00-EDB4-4642-B077-62623C3C74C0}"/>
                      </a:ext>
                    </a:extLst>
                  </p:cNvPr>
                  <p:cNvSpPr/>
                  <p:nvPr/>
                </p:nvSpPr>
                <p:spPr bwMode="auto">
                  <a:xfrm>
                    <a:off x="8893218" y="5502981"/>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2" name="Group 11">
              <a:extLst>
                <a:ext uri="{FF2B5EF4-FFF2-40B4-BE49-F238E27FC236}">
                  <a16:creationId xmlns:a16="http://schemas.microsoft.com/office/drawing/2014/main" id="{AD7E0518-F47F-4DB3-A1B7-506043294C44}"/>
                </a:ext>
              </a:extLst>
            </p:cNvPr>
            <p:cNvGrpSpPr/>
            <p:nvPr/>
          </p:nvGrpSpPr>
          <p:grpSpPr>
            <a:xfrm>
              <a:off x="8945143" y="5179512"/>
              <a:ext cx="878322" cy="878322"/>
              <a:chOff x="8888933" y="5095379"/>
              <a:chExt cx="878322" cy="878322"/>
            </a:xfrm>
          </p:grpSpPr>
          <p:sp>
            <p:nvSpPr>
              <p:cNvPr id="422" name="Oval 421">
                <a:extLst>
                  <a:ext uri="{FF2B5EF4-FFF2-40B4-BE49-F238E27FC236}">
                    <a16:creationId xmlns:a16="http://schemas.microsoft.com/office/drawing/2014/main" id="{EBF97C7F-DE3D-4C4A-A35B-8393D3F4AB48}"/>
                  </a:ext>
                </a:extLst>
              </p:cNvPr>
              <p:cNvSpPr/>
              <p:nvPr/>
            </p:nvSpPr>
            <p:spPr bwMode="auto">
              <a:xfrm>
                <a:off x="8888933" y="5095379"/>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4" name="Group 213">
                <a:extLst>
                  <a:ext uri="{FF2B5EF4-FFF2-40B4-BE49-F238E27FC236}">
                    <a16:creationId xmlns:a16="http://schemas.microsoft.com/office/drawing/2014/main" id="{B574AE68-2CB3-4B72-9340-F49668D814C1}"/>
                  </a:ext>
                </a:extLst>
              </p:cNvPr>
              <p:cNvGrpSpPr/>
              <p:nvPr/>
            </p:nvGrpSpPr>
            <p:grpSpPr>
              <a:xfrm>
                <a:off x="9103330" y="5309024"/>
                <a:ext cx="461868" cy="461867"/>
                <a:chOff x="6650558" y="5072361"/>
                <a:chExt cx="656362" cy="656362"/>
              </a:xfrm>
              <a:solidFill>
                <a:srgbClr val="0072C6"/>
              </a:solidFill>
            </p:grpSpPr>
            <p:sp>
              <p:nvSpPr>
                <p:cNvPr id="215" name="Freeform 88">
                  <a:extLst>
                    <a:ext uri="{FF2B5EF4-FFF2-40B4-BE49-F238E27FC236}">
                      <a16:creationId xmlns:a16="http://schemas.microsoft.com/office/drawing/2014/main" id="{8C30E3D9-84B9-4900-926C-9460ACEBCB23}"/>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9">
                  <a:extLst>
                    <a:ext uri="{FF2B5EF4-FFF2-40B4-BE49-F238E27FC236}">
                      <a16:creationId xmlns:a16="http://schemas.microsoft.com/office/drawing/2014/main" id="{9A470494-C7A4-4E4F-9FCF-18FE58F84170}"/>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423" name="Oval 422">
              <a:extLst>
                <a:ext uri="{FF2B5EF4-FFF2-40B4-BE49-F238E27FC236}">
                  <a16:creationId xmlns:a16="http://schemas.microsoft.com/office/drawing/2014/main" id="{FF6E8ED5-F98E-403A-B8AD-EFAC06C8AB07}"/>
                </a:ext>
              </a:extLst>
            </p:cNvPr>
            <p:cNvSpPr/>
            <p:nvPr/>
          </p:nvSpPr>
          <p:spPr bwMode="auto">
            <a:xfrm>
              <a:off x="7630211" y="5179512"/>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F9081CAB-9108-498C-A43C-0E4A78C23B83}"/>
                </a:ext>
              </a:extLst>
            </p:cNvPr>
            <p:cNvGrpSpPr/>
            <p:nvPr/>
          </p:nvGrpSpPr>
          <p:grpSpPr>
            <a:xfrm>
              <a:off x="6669475" y="4490644"/>
              <a:ext cx="878322" cy="878322"/>
              <a:chOff x="6454182" y="4330185"/>
              <a:chExt cx="878322" cy="878322"/>
            </a:xfrm>
          </p:grpSpPr>
          <p:sp>
            <p:nvSpPr>
              <p:cNvPr id="424" name="Oval 423">
                <a:extLst>
                  <a:ext uri="{FF2B5EF4-FFF2-40B4-BE49-F238E27FC236}">
                    <a16:creationId xmlns:a16="http://schemas.microsoft.com/office/drawing/2014/main" id="{2A16F714-0E48-4517-8F14-1DE03BD2F37C}"/>
                  </a:ext>
                </a:extLst>
              </p:cNvPr>
              <p:cNvSpPr/>
              <p:nvPr/>
            </p:nvSpPr>
            <p:spPr bwMode="auto">
              <a:xfrm>
                <a:off x="6454182" y="4330185"/>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2" name="Group 221">
                <a:extLst>
                  <a:ext uri="{FF2B5EF4-FFF2-40B4-BE49-F238E27FC236}">
                    <a16:creationId xmlns:a16="http://schemas.microsoft.com/office/drawing/2014/main" id="{CCD5649F-AC54-4280-93EE-59D3B22CA1D2}"/>
                  </a:ext>
                </a:extLst>
              </p:cNvPr>
              <p:cNvGrpSpPr/>
              <p:nvPr/>
            </p:nvGrpSpPr>
            <p:grpSpPr>
              <a:xfrm>
                <a:off x="6660761" y="4556522"/>
                <a:ext cx="437269" cy="447392"/>
                <a:chOff x="6762332" y="4777776"/>
                <a:chExt cx="424558" cy="434386"/>
              </a:xfrm>
              <a:noFill/>
            </p:grpSpPr>
            <p:sp>
              <p:nvSpPr>
                <p:cNvPr id="223" name="Freeform 36">
                  <a:extLst>
                    <a:ext uri="{FF2B5EF4-FFF2-40B4-BE49-F238E27FC236}">
                      <a16:creationId xmlns:a16="http://schemas.microsoft.com/office/drawing/2014/main" id="{E960A986-C692-4D06-A6FE-B8296A1A0F45}"/>
                    </a:ext>
                  </a:extLst>
                </p:cNvPr>
                <p:cNvSpPr>
                  <a:spLocks/>
                </p:cNvSpPr>
                <p:nvPr/>
              </p:nvSpPr>
              <p:spPr bwMode="auto">
                <a:xfrm>
                  <a:off x="6973927" y="4777776"/>
                  <a:ext cx="212963" cy="191495"/>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37">
                  <a:extLst>
                    <a:ext uri="{FF2B5EF4-FFF2-40B4-BE49-F238E27FC236}">
                      <a16:creationId xmlns:a16="http://schemas.microsoft.com/office/drawing/2014/main" id="{6E179E23-3B92-42D3-9329-5B0FD6636DB3}"/>
                    </a:ext>
                  </a:extLst>
                </p:cNvPr>
                <p:cNvSpPr>
                  <a:spLocks/>
                </p:cNvSpPr>
                <p:nvPr/>
              </p:nvSpPr>
              <p:spPr bwMode="auto">
                <a:xfrm>
                  <a:off x="6762332" y="4812983"/>
                  <a:ext cx="160581" cy="156287"/>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38">
                  <a:extLst>
                    <a:ext uri="{FF2B5EF4-FFF2-40B4-BE49-F238E27FC236}">
                      <a16:creationId xmlns:a16="http://schemas.microsoft.com/office/drawing/2014/main" id="{44E128A3-A113-4466-97C0-E045308E258C}"/>
                    </a:ext>
                  </a:extLst>
                </p:cNvPr>
                <p:cNvSpPr>
                  <a:spLocks/>
                </p:cNvSpPr>
                <p:nvPr/>
              </p:nvSpPr>
              <p:spPr bwMode="auto">
                <a:xfrm>
                  <a:off x="6762332" y="5022385"/>
                  <a:ext cx="160581" cy="156287"/>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39">
                  <a:extLst>
                    <a:ext uri="{FF2B5EF4-FFF2-40B4-BE49-F238E27FC236}">
                      <a16:creationId xmlns:a16="http://schemas.microsoft.com/office/drawing/2014/main" id="{BE303140-FDB3-481A-BDD1-D4A47298D50B}"/>
                    </a:ext>
                  </a:extLst>
                </p:cNvPr>
                <p:cNvSpPr>
                  <a:spLocks/>
                </p:cNvSpPr>
                <p:nvPr/>
              </p:nvSpPr>
              <p:spPr bwMode="auto">
                <a:xfrm>
                  <a:off x="6972210" y="5024102"/>
                  <a:ext cx="214680" cy="188060"/>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8" name="Group 7">
              <a:extLst>
                <a:ext uri="{FF2B5EF4-FFF2-40B4-BE49-F238E27FC236}">
                  <a16:creationId xmlns:a16="http://schemas.microsoft.com/office/drawing/2014/main" id="{6E47F255-7573-497A-B235-48AA89C7D8EC}"/>
                </a:ext>
              </a:extLst>
            </p:cNvPr>
            <p:cNvGrpSpPr/>
            <p:nvPr/>
          </p:nvGrpSpPr>
          <p:grpSpPr>
            <a:xfrm>
              <a:off x="6424641" y="3296623"/>
              <a:ext cx="878322" cy="878322"/>
              <a:chOff x="6330438" y="3102073"/>
              <a:chExt cx="878322" cy="878322"/>
            </a:xfrm>
          </p:grpSpPr>
          <p:sp>
            <p:nvSpPr>
              <p:cNvPr id="419" name="Oval 418">
                <a:extLst>
                  <a:ext uri="{FF2B5EF4-FFF2-40B4-BE49-F238E27FC236}">
                    <a16:creationId xmlns:a16="http://schemas.microsoft.com/office/drawing/2014/main" id="{70B8B1CD-047D-4652-B12A-715700438529}"/>
                  </a:ext>
                </a:extLst>
              </p:cNvPr>
              <p:cNvSpPr/>
              <p:nvPr/>
            </p:nvSpPr>
            <p:spPr bwMode="auto">
              <a:xfrm>
                <a:off x="6330438" y="310207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16">
                <a:extLst>
                  <a:ext uri="{FF2B5EF4-FFF2-40B4-BE49-F238E27FC236}">
                    <a16:creationId xmlns:a16="http://schemas.microsoft.com/office/drawing/2014/main" id="{880DF907-E8AD-49AF-83A8-575EDDCCC331}"/>
                  </a:ext>
                </a:extLst>
              </p:cNvPr>
              <p:cNvSpPr>
                <a:spLocks/>
              </p:cNvSpPr>
              <p:nvPr/>
            </p:nvSpPr>
            <p:spPr bwMode="auto">
              <a:xfrm>
                <a:off x="6539134" y="3306073"/>
                <a:ext cx="408642" cy="490063"/>
              </a:xfrm>
              <a:custGeom>
                <a:avLst/>
                <a:gdLst>
                  <a:gd name="T0" fmla="*/ 532 w 532"/>
                  <a:gd name="T1" fmla="*/ 586 h 638"/>
                  <a:gd name="T2" fmla="*/ 532 w 532"/>
                  <a:gd name="T3" fmla="*/ 586 h 638"/>
                  <a:gd name="T4" fmla="*/ 532 w 532"/>
                  <a:gd name="T5" fmla="*/ 56 h 638"/>
                  <a:gd name="T6" fmla="*/ 343 w 532"/>
                  <a:gd name="T7" fmla="*/ 0 h 638"/>
                  <a:gd name="T8" fmla="*/ 0 w 532"/>
                  <a:gd name="T9" fmla="*/ 129 h 638"/>
                  <a:gd name="T10" fmla="*/ 0 w 532"/>
                  <a:gd name="T11" fmla="*/ 129 h 638"/>
                  <a:gd name="T12" fmla="*/ 0 w 532"/>
                  <a:gd name="T13" fmla="*/ 513 h 638"/>
                  <a:gd name="T14" fmla="*/ 117 w 532"/>
                  <a:gd name="T15" fmla="*/ 466 h 638"/>
                  <a:gd name="T16" fmla="*/ 117 w 532"/>
                  <a:gd name="T17" fmla="*/ 155 h 638"/>
                  <a:gd name="T18" fmla="*/ 343 w 532"/>
                  <a:gd name="T19" fmla="*/ 101 h 638"/>
                  <a:gd name="T20" fmla="*/ 343 w 532"/>
                  <a:gd name="T21" fmla="*/ 560 h 638"/>
                  <a:gd name="T22" fmla="*/ 0 w 532"/>
                  <a:gd name="T23" fmla="*/ 513 h 638"/>
                  <a:gd name="T24" fmla="*/ 343 w 532"/>
                  <a:gd name="T25" fmla="*/ 638 h 638"/>
                  <a:gd name="T26" fmla="*/ 343 w 532"/>
                  <a:gd name="T27" fmla="*/ 638 h 638"/>
                  <a:gd name="T28" fmla="*/ 532 w 532"/>
                  <a:gd name="T29" fmla="*/ 586 h 638"/>
                  <a:gd name="T30" fmla="*/ 532 w 532"/>
                  <a:gd name="T31" fmla="*/ 586 h 638"/>
                  <a:gd name="T32" fmla="*/ 532 w 532"/>
                  <a:gd name="T33" fmla="*/ 586 h 638"/>
                  <a:gd name="T34" fmla="*/ 532 w 532"/>
                  <a:gd name="T35" fmla="*/ 586 h 638"/>
                  <a:gd name="T36" fmla="*/ 532 w 532"/>
                  <a:gd name="T37" fmla="*/ 586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2" h="638">
                    <a:moveTo>
                      <a:pt x="532" y="586"/>
                    </a:moveTo>
                    <a:lnTo>
                      <a:pt x="532" y="586"/>
                    </a:lnTo>
                    <a:lnTo>
                      <a:pt x="532" y="56"/>
                    </a:lnTo>
                    <a:lnTo>
                      <a:pt x="343" y="0"/>
                    </a:lnTo>
                    <a:lnTo>
                      <a:pt x="0" y="129"/>
                    </a:lnTo>
                    <a:lnTo>
                      <a:pt x="0" y="129"/>
                    </a:lnTo>
                    <a:lnTo>
                      <a:pt x="0" y="513"/>
                    </a:lnTo>
                    <a:lnTo>
                      <a:pt x="117" y="466"/>
                    </a:lnTo>
                    <a:lnTo>
                      <a:pt x="117" y="155"/>
                    </a:lnTo>
                    <a:lnTo>
                      <a:pt x="343" y="101"/>
                    </a:lnTo>
                    <a:lnTo>
                      <a:pt x="343" y="560"/>
                    </a:lnTo>
                    <a:lnTo>
                      <a:pt x="0" y="513"/>
                    </a:lnTo>
                    <a:lnTo>
                      <a:pt x="343" y="638"/>
                    </a:lnTo>
                    <a:lnTo>
                      <a:pt x="343" y="638"/>
                    </a:lnTo>
                    <a:lnTo>
                      <a:pt x="532" y="586"/>
                    </a:lnTo>
                    <a:lnTo>
                      <a:pt x="532" y="586"/>
                    </a:lnTo>
                    <a:lnTo>
                      <a:pt x="532" y="586"/>
                    </a:lnTo>
                    <a:lnTo>
                      <a:pt x="532" y="586"/>
                    </a:lnTo>
                    <a:lnTo>
                      <a:pt x="532" y="586"/>
                    </a:lnTo>
                    <a:close/>
                  </a:path>
                </a:pathLst>
              </a:custGeom>
              <a:noFill/>
              <a:ln w="1905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4" name="Graphic 13">
              <a:extLst>
                <a:ext uri="{FF2B5EF4-FFF2-40B4-BE49-F238E27FC236}">
                  <a16:creationId xmlns:a16="http://schemas.microsoft.com/office/drawing/2014/main" id="{592A5935-8AAB-4D48-A27B-B2499F132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1408" y="2376471"/>
              <a:ext cx="457200" cy="485775"/>
            </a:xfrm>
            <a:prstGeom prst="rect">
              <a:avLst/>
            </a:prstGeom>
          </p:spPr>
        </p:pic>
        <p:sp>
          <p:nvSpPr>
            <p:cNvPr id="107" name="Text Placeholder 21">
              <a:extLst>
                <a:ext uri="{FF2B5EF4-FFF2-40B4-BE49-F238E27FC236}">
                  <a16:creationId xmlns:a16="http://schemas.microsoft.com/office/drawing/2014/main" id="{3388E62B-5B4B-4D3A-B6BA-47707F8414FC}"/>
                </a:ext>
              </a:extLst>
            </p:cNvPr>
            <p:cNvSpPr txBox="1">
              <a:spLocks/>
            </p:cNvSpPr>
            <p:nvPr/>
          </p:nvSpPr>
          <p:spPr>
            <a:xfrm>
              <a:off x="5897832" y="2442996"/>
              <a:ext cx="936637" cy="361982"/>
            </a:xfrm>
            <a:prstGeom prst="rect">
              <a:avLst/>
            </a:prstGeom>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r" defTabSz="895509">
                <a:lnSpc>
                  <a:spcPct val="100000"/>
                </a:lnSpc>
                <a:defRPr/>
              </a:pPr>
              <a:r>
                <a:rPr lang="en-US" sz="1153" dirty="0">
                  <a:solidFill>
                    <a:srgbClr val="0078D7"/>
                  </a:solidFill>
                </a:rPr>
                <a:t>Power BI</a:t>
              </a:r>
            </a:p>
          </p:txBody>
        </p:sp>
        <p:sp>
          <p:nvSpPr>
            <p:cNvPr id="108" name="Text Placeholder 21">
              <a:extLst>
                <a:ext uri="{FF2B5EF4-FFF2-40B4-BE49-F238E27FC236}">
                  <a16:creationId xmlns:a16="http://schemas.microsoft.com/office/drawing/2014/main" id="{338C31FA-C926-4759-9330-56C8B177438B}"/>
                </a:ext>
              </a:extLst>
            </p:cNvPr>
            <p:cNvSpPr txBox="1">
              <a:spLocks/>
            </p:cNvSpPr>
            <p:nvPr/>
          </p:nvSpPr>
          <p:spPr>
            <a:xfrm>
              <a:off x="5401226" y="3571065"/>
              <a:ext cx="936637" cy="361982"/>
            </a:xfrm>
            <a:prstGeom prst="rect">
              <a:avLst/>
            </a:prstGeom>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r" defTabSz="895509">
                <a:lnSpc>
                  <a:spcPct val="100000"/>
                </a:lnSpc>
                <a:defRPr/>
              </a:pPr>
              <a:r>
                <a:rPr lang="en-US" sz="1153" dirty="0">
                  <a:solidFill>
                    <a:srgbClr val="0078D7"/>
                  </a:solidFill>
                </a:rPr>
                <a:t>Dynamics</a:t>
              </a:r>
            </a:p>
          </p:txBody>
        </p:sp>
        <p:sp>
          <p:nvSpPr>
            <p:cNvPr id="109" name="Text Placeholder 21">
              <a:extLst>
                <a:ext uri="{FF2B5EF4-FFF2-40B4-BE49-F238E27FC236}">
                  <a16:creationId xmlns:a16="http://schemas.microsoft.com/office/drawing/2014/main" id="{27900D9E-3500-4CC2-B4BC-7C43F8880DB3}"/>
                </a:ext>
              </a:extLst>
            </p:cNvPr>
            <p:cNvSpPr txBox="1">
              <a:spLocks/>
            </p:cNvSpPr>
            <p:nvPr/>
          </p:nvSpPr>
          <p:spPr>
            <a:xfrm>
              <a:off x="5617642" y="4748526"/>
              <a:ext cx="936637" cy="361982"/>
            </a:xfrm>
            <a:prstGeom prst="rect">
              <a:avLst/>
            </a:prstGeom>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r" defTabSz="895509">
                <a:lnSpc>
                  <a:spcPct val="100000"/>
                </a:lnSpc>
                <a:defRPr/>
              </a:pPr>
              <a:r>
                <a:rPr lang="en-US" sz="1153" dirty="0">
                  <a:solidFill>
                    <a:srgbClr val="0078D7"/>
                  </a:solidFill>
                </a:rPr>
                <a:t>Intune</a:t>
              </a:r>
            </a:p>
          </p:txBody>
        </p:sp>
        <p:sp>
          <p:nvSpPr>
            <p:cNvPr id="110" name="Text Placeholder 21">
              <a:extLst>
                <a:ext uri="{FF2B5EF4-FFF2-40B4-BE49-F238E27FC236}">
                  <a16:creationId xmlns:a16="http://schemas.microsoft.com/office/drawing/2014/main" id="{AD2BF083-5043-43CC-BD95-432B937C8832}"/>
                </a:ext>
              </a:extLst>
            </p:cNvPr>
            <p:cNvSpPr txBox="1">
              <a:spLocks/>
            </p:cNvSpPr>
            <p:nvPr/>
          </p:nvSpPr>
          <p:spPr>
            <a:xfrm>
              <a:off x="6617440" y="5532970"/>
              <a:ext cx="936637" cy="36198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r" defTabSz="895509">
                <a:lnSpc>
                  <a:spcPct val="100000"/>
                </a:lnSpc>
                <a:defRPr/>
              </a:pPr>
              <a:r>
                <a:rPr lang="en-US" sz="1153" dirty="0">
                  <a:solidFill>
                    <a:srgbClr val="0078D7"/>
                  </a:solidFill>
                </a:rPr>
                <a:t>Cortana</a:t>
              </a:r>
            </a:p>
          </p:txBody>
        </p:sp>
        <p:sp>
          <p:nvSpPr>
            <p:cNvPr id="111" name="Text Placeholder 21">
              <a:extLst>
                <a:ext uri="{FF2B5EF4-FFF2-40B4-BE49-F238E27FC236}">
                  <a16:creationId xmlns:a16="http://schemas.microsoft.com/office/drawing/2014/main" id="{DE750F52-2340-4331-990A-AEFC6242E277}"/>
                </a:ext>
              </a:extLst>
            </p:cNvPr>
            <p:cNvSpPr txBox="1">
              <a:spLocks/>
            </p:cNvSpPr>
            <p:nvPr/>
          </p:nvSpPr>
          <p:spPr>
            <a:xfrm>
              <a:off x="9946650" y="5532970"/>
              <a:ext cx="936637" cy="36198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153" dirty="0">
                  <a:solidFill>
                    <a:srgbClr val="0078D7"/>
                  </a:solidFill>
                </a:rPr>
                <a:t>Skype</a:t>
              </a:r>
            </a:p>
          </p:txBody>
        </p:sp>
        <p:sp>
          <p:nvSpPr>
            <p:cNvPr id="113" name="Text Placeholder 21">
              <a:extLst>
                <a:ext uri="{FF2B5EF4-FFF2-40B4-BE49-F238E27FC236}">
                  <a16:creationId xmlns:a16="http://schemas.microsoft.com/office/drawing/2014/main" id="{3CCC3837-F70B-4F73-9700-786FF5BC0DF2}"/>
                </a:ext>
              </a:extLst>
            </p:cNvPr>
            <p:cNvSpPr txBox="1">
              <a:spLocks/>
            </p:cNvSpPr>
            <p:nvPr/>
          </p:nvSpPr>
          <p:spPr>
            <a:xfrm>
              <a:off x="10535032" y="2442996"/>
              <a:ext cx="1216940" cy="36198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153" dirty="0">
                  <a:solidFill>
                    <a:srgbClr val="0078D7"/>
                  </a:solidFill>
                </a:rPr>
                <a:t>Cosmos DB</a:t>
              </a:r>
            </a:p>
          </p:txBody>
        </p:sp>
        <p:sp>
          <p:nvSpPr>
            <p:cNvPr id="114" name="Text Placeholder 21">
              <a:extLst>
                <a:ext uri="{FF2B5EF4-FFF2-40B4-BE49-F238E27FC236}">
                  <a16:creationId xmlns:a16="http://schemas.microsoft.com/office/drawing/2014/main" id="{1A001382-2D5B-44BA-A5DC-A5F808043D46}"/>
                </a:ext>
              </a:extLst>
            </p:cNvPr>
            <p:cNvSpPr txBox="1">
              <a:spLocks/>
            </p:cNvSpPr>
            <p:nvPr/>
          </p:nvSpPr>
          <p:spPr>
            <a:xfrm>
              <a:off x="11135374" y="3571065"/>
              <a:ext cx="936637" cy="36198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153" dirty="0">
                  <a:solidFill>
                    <a:srgbClr val="0078D7"/>
                  </a:solidFill>
                </a:rPr>
                <a:t>IoT Hub</a:t>
              </a:r>
            </a:p>
          </p:txBody>
        </p:sp>
        <p:sp>
          <p:nvSpPr>
            <p:cNvPr id="115" name="Text Placeholder 21">
              <a:extLst>
                <a:ext uri="{FF2B5EF4-FFF2-40B4-BE49-F238E27FC236}">
                  <a16:creationId xmlns:a16="http://schemas.microsoft.com/office/drawing/2014/main" id="{6C28923C-CE3F-4659-AB39-3CEF5D7EA1B0}"/>
                </a:ext>
              </a:extLst>
            </p:cNvPr>
            <p:cNvSpPr txBox="1">
              <a:spLocks/>
            </p:cNvSpPr>
            <p:nvPr/>
          </p:nvSpPr>
          <p:spPr>
            <a:xfrm>
              <a:off x="10890871" y="4748526"/>
              <a:ext cx="1247744" cy="36198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153" dirty="0">
                  <a:solidFill>
                    <a:srgbClr val="0078D7"/>
                  </a:solidFill>
                </a:rPr>
                <a:t>Event Hub</a:t>
              </a:r>
            </a:p>
          </p:txBody>
        </p:sp>
        <p:sp>
          <p:nvSpPr>
            <p:cNvPr id="116" name="Text Placeholder 21">
              <a:extLst>
                <a:ext uri="{FF2B5EF4-FFF2-40B4-BE49-F238E27FC236}">
                  <a16:creationId xmlns:a16="http://schemas.microsoft.com/office/drawing/2014/main" id="{4D92375A-E67B-40EE-AAFE-98EA23E5C7F0}"/>
                </a:ext>
              </a:extLst>
            </p:cNvPr>
            <p:cNvSpPr txBox="1">
              <a:spLocks/>
            </p:cNvSpPr>
            <p:nvPr/>
          </p:nvSpPr>
          <p:spPr>
            <a:xfrm>
              <a:off x="9094527" y="1552965"/>
              <a:ext cx="1216940" cy="36198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153" dirty="0">
                  <a:solidFill>
                    <a:srgbClr val="0078D7"/>
                  </a:solidFill>
                </a:rPr>
                <a:t>SQL Database</a:t>
              </a:r>
            </a:p>
          </p:txBody>
        </p:sp>
        <p:sp>
          <p:nvSpPr>
            <p:cNvPr id="122" name="Oval 121">
              <a:extLst>
                <a:ext uri="{FF2B5EF4-FFF2-40B4-BE49-F238E27FC236}">
                  <a16:creationId xmlns:a16="http://schemas.microsoft.com/office/drawing/2014/main" id="{1E5304F5-B5A6-4629-92BF-137FC4856EC1}"/>
                </a:ext>
              </a:extLst>
            </p:cNvPr>
            <p:cNvSpPr/>
            <p:nvPr/>
          </p:nvSpPr>
          <p:spPr bwMode="auto">
            <a:xfrm>
              <a:off x="7812663" y="5361965"/>
              <a:ext cx="513419" cy="513416"/>
            </a:xfrm>
            <a:prstGeom prst="ellipse">
              <a:avLst/>
            </a:prstGeom>
            <a:noFill/>
            <a:ln w="317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25840F69-7F82-4BA2-9156-01EE4A4C1356}"/>
                </a:ext>
              </a:extLst>
            </p:cNvPr>
            <p:cNvSpPr/>
            <p:nvPr/>
          </p:nvSpPr>
          <p:spPr bwMode="auto">
            <a:xfrm>
              <a:off x="7881298" y="5430599"/>
              <a:ext cx="376151" cy="376148"/>
            </a:xfrm>
            <a:prstGeom prst="ellipse">
              <a:avLst/>
            </a:prstGeom>
            <a:noFill/>
            <a:ln w="444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3545134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9F02B0-6F68-40D0-A987-AAC4F9115D59}"/>
              </a:ext>
            </a:extLst>
          </p:cNvPr>
          <p:cNvSpPr>
            <a:spLocks noGrp="1"/>
          </p:cNvSpPr>
          <p:nvPr>
            <p:ph type="ctrTitle"/>
          </p:nvPr>
        </p:nvSpPr>
        <p:spPr/>
        <p:txBody>
          <a:bodyPr/>
          <a:lstStyle/>
          <a:p>
            <a:r>
              <a:rPr lang="en-US" dirty="0">
                <a:solidFill>
                  <a:schemeClr val="bg1"/>
                </a:solidFill>
              </a:rPr>
              <a:t>Containers</a:t>
            </a:r>
          </a:p>
        </p:txBody>
      </p:sp>
      <p:cxnSp>
        <p:nvCxnSpPr>
          <p:cNvPr id="10" name="Straight Connector 9">
            <a:extLst>
              <a:ext uri="{FF2B5EF4-FFF2-40B4-BE49-F238E27FC236}">
                <a16:creationId xmlns:a16="http://schemas.microsoft.com/office/drawing/2014/main" id="{15CC0C80-F20C-4EE2-AAEA-6D648938CFC7}"/>
              </a:ext>
            </a:extLst>
          </p:cNvPr>
          <p:cNvCxnSpPr>
            <a:cxnSpLocks/>
          </p:cNvCxnSpPr>
          <p:nvPr/>
        </p:nvCxnSpPr>
        <p:spPr>
          <a:xfrm>
            <a:off x="4709786" y="3801649"/>
            <a:ext cx="267430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01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65125"/>
            <a:ext cx="11430000" cy="1325563"/>
          </a:xfrm>
        </p:spPr>
        <p:txBody>
          <a:bodyPr/>
          <a:lstStyle/>
          <a:p>
            <a:r>
              <a:rPr lang="en-US" dirty="0"/>
              <a:t>What is a container?</a:t>
            </a:r>
          </a:p>
        </p:txBody>
      </p:sp>
      <p:grpSp>
        <p:nvGrpSpPr>
          <p:cNvPr id="6" name="Group 5">
            <a:extLst>
              <a:ext uri="{FF2B5EF4-FFF2-40B4-BE49-F238E27FC236}">
                <a16:creationId xmlns:a16="http://schemas.microsoft.com/office/drawing/2014/main" id="{A83B7A96-E426-4D8C-A86C-BB6EFCC37E0C}"/>
              </a:ext>
            </a:extLst>
          </p:cNvPr>
          <p:cNvGrpSpPr/>
          <p:nvPr/>
        </p:nvGrpSpPr>
        <p:grpSpPr>
          <a:xfrm>
            <a:off x="573876" y="1358178"/>
            <a:ext cx="6063764" cy="4834289"/>
            <a:chOff x="2512533" y="1398386"/>
            <a:chExt cx="6888555" cy="5293957"/>
          </a:xfrm>
        </p:grpSpPr>
        <p:sp>
          <p:nvSpPr>
            <p:cNvPr id="199" name="TextBox 198"/>
            <p:cNvSpPr txBox="1"/>
            <p:nvPr/>
          </p:nvSpPr>
          <p:spPr>
            <a:xfrm>
              <a:off x="2512533" y="1398386"/>
              <a:ext cx="6874048" cy="2578069"/>
            </a:xfrm>
            <a:prstGeom prst="rect">
              <a:avLst/>
            </a:prstGeom>
            <a:solidFill>
              <a:srgbClr val="EEEEEE"/>
            </a:solidFill>
          </p:spPr>
          <p:txBody>
            <a:bodyPr wrap="square" lIns="146180" tIns="146180" rIns="146180" bIns="146139" rtlCol="0">
              <a:noAutofit/>
            </a:bodyPr>
            <a:lstStyle/>
            <a:p>
              <a:pPr marL="0" marR="0" lvl="0" indent="0" algn="l" defTabSz="912997"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a:ln>
                    <a:noFill/>
                  </a:ln>
                  <a:solidFill>
                    <a:srgbClr val="D83B01"/>
                  </a:solidFill>
                  <a:effectLst/>
                  <a:uLnTx/>
                  <a:uFillTx/>
                  <a:latin typeface="Segoe UI"/>
                  <a:ea typeface="+mn-ea"/>
                  <a:cs typeface="+mn-cs"/>
                </a:rPr>
                <a:t>Containers</a:t>
              </a:r>
              <a:endParaRPr kumimoji="0" lang="en-US" sz="2000" b="0" i="0" u="none" strike="noStrike" kern="0" cap="none" spc="0" normalizeH="0" baseline="0" noProof="0">
                <a:ln>
                  <a:noFill/>
                </a:ln>
                <a:solidFill>
                  <a:srgbClr val="D83B01"/>
                </a:solidFill>
                <a:effectLst/>
                <a:uLnTx/>
                <a:uFillTx/>
                <a:latin typeface="Segoe UI"/>
                <a:ea typeface="+mn-ea"/>
                <a:cs typeface="+mn-cs"/>
              </a:endParaRPr>
            </a:p>
          </p:txBody>
        </p:sp>
        <p:grpSp>
          <p:nvGrpSpPr>
            <p:cNvPr id="5" name="Group 4"/>
            <p:cNvGrpSpPr/>
            <p:nvPr/>
          </p:nvGrpSpPr>
          <p:grpSpPr>
            <a:xfrm>
              <a:off x="2527040" y="4114274"/>
              <a:ext cx="6874048" cy="2578069"/>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180" tIns="146180" rIns="146180" bIns="146139" rtlCol="0">
                <a:noAutofit/>
              </a:bodyPr>
              <a:lstStyle/>
              <a:p>
                <a:pPr marL="0" marR="0" lvl="0" indent="0" algn="l" defTabSz="912997"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D83B01"/>
                    </a:solidFill>
                    <a:effectLst/>
                    <a:uLnTx/>
                    <a:uFillTx/>
                    <a:latin typeface="Segoe UI"/>
                    <a:ea typeface="+mn-ea"/>
                    <a:cs typeface="+mn-cs"/>
                  </a:rPr>
                  <a:t>Traditional VMs </a:t>
                </a:r>
                <a:r>
                  <a:rPr kumimoji="0" lang="en-US" sz="2000" b="0" i="0" u="none" strike="noStrike" kern="0" cap="none" spc="0" normalizeH="0" baseline="0" noProof="0" dirty="0">
                    <a:ln>
                      <a:noFill/>
                    </a:ln>
                    <a:solidFill>
                      <a:srgbClr val="333333"/>
                    </a:solidFill>
                    <a:effectLst/>
                    <a:uLnTx/>
                    <a:uFillTx/>
                    <a:latin typeface="Segoe UI"/>
                    <a:ea typeface="+mn-ea"/>
                    <a:cs typeface="+mn-cs"/>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47" y="5027114"/>
                  <a:ext cx="836388" cy="967299"/>
                  <a:chOff x="5399594" y="1999708"/>
                  <a:chExt cx="862107"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sp>
                <p:nvSpPr>
                  <p:cNvPr id="519" name="TextBox 518"/>
                  <p:cNvSpPr txBox="1"/>
                  <p:nvPr/>
                </p:nvSpPr>
                <p:spPr>
                  <a:xfrm>
                    <a:off x="5399594" y="1999708"/>
                    <a:ext cx="862105" cy="340738"/>
                  </a:xfrm>
                  <a:prstGeom prst="rect">
                    <a:avLst/>
                  </a:prstGeom>
                  <a:solidFill>
                    <a:srgbClr val="D83B01"/>
                  </a:solidFill>
                  <a:ln w="19050">
                    <a:solidFill>
                      <a:srgbClr val="333333"/>
                    </a:solidFill>
                    <a:miter lim="800000"/>
                  </a:ln>
                </p:spPr>
                <p:txBody>
                  <a:bodyPr wrap="square" lIns="45668" tIns="45668" rIns="45668" bIns="45668" rtlCol="0" anchor="ctr">
                    <a:noAutofit/>
                  </a:bodyPr>
                  <a:lstStyle/>
                  <a:p>
                    <a:pPr marL="0" marR="0" lvl="0" indent="0" algn="ctr" defTabSz="912997"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a:ea typeface="+mn-ea"/>
                        <a:cs typeface="+mn-cs"/>
                      </a:rPr>
                      <a:t>VM</a:t>
                    </a:r>
                  </a:p>
                </p:txBody>
              </p:sp>
              <p:grpSp>
                <p:nvGrpSpPr>
                  <p:cNvPr id="520" name="Group 519"/>
                  <p:cNvGrpSpPr/>
                  <p:nvPr/>
                </p:nvGrpSpPr>
                <p:grpSpPr>
                  <a:xfrm>
                    <a:off x="5399594" y="2343764"/>
                    <a:ext cx="862107" cy="652983"/>
                    <a:chOff x="5399594" y="2421341"/>
                    <a:chExt cx="862107" cy="550004"/>
                  </a:xfrm>
                </p:grpSpPr>
                <p:sp>
                  <p:nvSpPr>
                    <p:cNvPr id="521" name="Rectangle 520"/>
                    <p:cNvSpPr/>
                    <p:nvPr/>
                  </p:nvSpPr>
                  <p:spPr bwMode="auto">
                    <a:xfrm>
                      <a:off x="5399596" y="2421341"/>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2" name="Rectangle 521"/>
                    <p:cNvSpPr/>
                    <p:nvPr/>
                  </p:nvSpPr>
                  <p:spPr bwMode="auto">
                    <a:xfrm>
                      <a:off x="5399594" y="2697025"/>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3" tIns="146139" rIns="182673" bIns="146139" numCol="1" spcCol="0" rtlCol="0" fromWordArt="0" anchor="t" anchorCtr="0" forceAA="0" compatLnSpc="1">
                  <a:prstTxWarp prst="textNoShape">
                    <a:avLst/>
                  </a:prstTxWarp>
                  <a:noAutofit/>
                </a:bodyPr>
                <a:lstStyle/>
                <a:p>
                  <a:pPr marL="0" marR="0" lvl="0" indent="0" algn="ctr" defTabSz="93104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9" name="Group 528"/>
                <p:cNvGrpSpPr/>
                <p:nvPr/>
              </p:nvGrpSpPr>
              <p:grpSpPr>
                <a:xfrm>
                  <a:off x="4453048" y="5027114"/>
                  <a:ext cx="836386" cy="963992"/>
                  <a:chOff x="5399594" y="1999708"/>
                  <a:chExt cx="862105" cy="993630"/>
                </a:xfrm>
              </p:grpSpPr>
              <p:grpSp>
                <p:nvGrpSpPr>
                  <p:cNvPr id="530" name="Group 529"/>
                  <p:cNvGrpSpPr/>
                  <p:nvPr/>
                </p:nvGrpSpPr>
                <p:grpSpPr>
                  <a:xfrm>
                    <a:off x="5733567" y="2395381"/>
                    <a:ext cx="194158" cy="215626"/>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sp>
                <p:nvSpPr>
                  <p:cNvPr id="532" name="TextBox 531"/>
                  <p:cNvSpPr txBox="1"/>
                  <p:nvPr/>
                </p:nvSpPr>
                <p:spPr>
                  <a:xfrm>
                    <a:off x="5399594" y="1999708"/>
                    <a:ext cx="862105" cy="340738"/>
                  </a:xfrm>
                  <a:prstGeom prst="rect">
                    <a:avLst/>
                  </a:prstGeom>
                  <a:solidFill>
                    <a:srgbClr val="D83B01"/>
                  </a:solidFill>
                  <a:ln w="19050">
                    <a:solidFill>
                      <a:srgbClr val="333333"/>
                    </a:solidFill>
                    <a:miter lim="800000"/>
                  </a:ln>
                </p:spPr>
                <p:txBody>
                  <a:bodyPr wrap="square" lIns="45668" tIns="45668" rIns="45668" bIns="45668" rtlCol="0" anchor="ctr">
                    <a:noAutofit/>
                  </a:bodyPr>
                  <a:lstStyle/>
                  <a:p>
                    <a:pPr marL="0" marR="0" lvl="0" indent="0" algn="ctr" defTabSz="912997"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a:ea typeface="+mn-ea"/>
                        <a:cs typeface="+mn-cs"/>
                      </a:rPr>
                      <a:t>VM</a:t>
                    </a:r>
                  </a:p>
                </p:txBody>
              </p:sp>
              <p:grpSp>
                <p:nvGrpSpPr>
                  <p:cNvPr id="533" name="Group 532"/>
                  <p:cNvGrpSpPr/>
                  <p:nvPr/>
                </p:nvGrpSpPr>
                <p:grpSpPr>
                  <a:xfrm>
                    <a:off x="5399594" y="2340355"/>
                    <a:ext cx="862105" cy="652983"/>
                    <a:chOff x="5399594" y="2418470"/>
                    <a:chExt cx="862105" cy="550004"/>
                  </a:xfrm>
                </p:grpSpPr>
                <p:sp>
                  <p:nvSpPr>
                    <p:cNvPr id="534" name="Rectangle 533"/>
                    <p:cNvSpPr/>
                    <p:nvPr/>
                  </p:nvSpPr>
                  <p:spPr bwMode="auto">
                    <a:xfrm>
                      <a:off x="5399594" y="2418470"/>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5" name="Rectangle 534"/>
                    <p:cNvSpPr/>
                    <p:nvPr/>
                  </p:nvSpPr>
                  <p:spPr bwMode="auto">
                    <a:xfrm>
                      <a:off x="5399594" y="2694154"/>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541" name="Group 540"/>
                <p:cNvGrpSpPr/>
                <p:nvPr/>
              </p:nvGrpSpPr>
              <p:grpSpPr>
                <a:xfrm>
                  <a:off x="5511145" y="5027113"/>
                  <a:ext cx="836386" cy="963994"/>
                  <a:chOff x="5399594" y="1999709"/>
                  <a:chExt cx="862105" cy="993633"/>
                </a:xfrm>
              </p:grpSpPr>
              <p:grpSp>
                <p:nvGrpSpPr>
                  <p:cNvPr id="542" name="Group 541"/>
                  <p:cNvGrpSpPr/>
                  <p:nvPr/>
                </p:nvGrpSpPr>
                <p:grpSpPr>
                  <a:xfrm>
                    <a:off x="5733567" y="2395383"/>
                    <a:ext cx="194158" cy="215625"/>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sp>
                <p:nvSpPr>
                  <p:cNvPr id="544" name="TextBox 543"/>
                  <p:cNvSpPr txBox="1"/>
                  <p:nvPr/>
                </p:nvSpPr>
                <p:spPr>
                  <a:xfrm>
                    <a:off x="5399594" y="1999709"/>
                    <a:ext cx="862105" cy="340738"/>
                  </a:xfrm>
                  <a:prstGeom prst="rect">
                    <a:avLst/>
                  </a:prstGeom>
                  <a:solidFill>
                    <a:srgbClr val="D83B01"/>
                  </a:solidFill>
                  <a:ln w="19050">
                    <a:solidFill>
                      <a:srgbClr val="333333"/>
                    </a:solidFill>
                    <a:miter lim="800000"/>
                  </a:ln>
                </p:spPr>
                <p:txBody>
                  <a:bodyPr wrap="square" lIns="45668" tIns="45668" rIns="45668" bIns="45668" rtlCol="0" anchor="ctr">
                    <a:noAutofit/>
                  </a:bodyPr>
                  <a:lstStyle/>
                  <a:p>
                    <a:pPr marL="0" marR="0" lvl="0" indent="0" algn="ctr" defTabSz="912997"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a:ea typeface="+mn-ea"/>
                        <a:cs typeface="+mn-cs"/>
                      </a:rPr>
                      <a:t>VM</a:t>
                    </a:r>
                  </a:p>
                </p:txBody>
              </p:sp>
              <p:grpSp>
                <p:nvGrpSpPr>
                  <p:cNvPr id="545" name="Group 544"/>
                  <p:cNvGrpSpPr/>
                  <p:nvPr/>
                </p:nvGrpSpPr>
                <p:grpSpPr>
                  <a:xfrm>
                    <a:off x="5399594" y="2340357"/>
                    <a:ext cx="862105" cy="652985"/>
                    <a:chOff x="5399594" y="2418470"/>
                    <a:chExt cx="862105" cy="550005"/>
                  </a:xfrm>
                </p:grpSpPr>
                <p:sp>
                  <p:nvSpPr>
                    <p:cNvPr id="546" name="Rectangle 545"/>
                    <p:cNvSpPr/>
                    <p:nvPr/>
                  </p:nvSpPr>
                  <p:spPr bwMode="auto">
                    <a:xfrm>
                      <a:off x="5399594" y="2418470"/>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7" name="Rectangle 546"/>
                    <p:cNvSpPr/>
                    <p:nvPr/>
                  </p:nvSpPr>
                  <p:spPr bwMode="auto">
                    <a:xfrm>
                      <a:off x="5399594" y="2694155"/>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grpSp>
        <p:grpSp>
          <p:nvGrpSpPr>
            <p:cNvPr id="3" name="Group 2"/>
            <p:cNvGrpSpPr/>
            <p:nvPr/>
          </p:nvGrpSpPr>
          <p:grpSpPr>
            <a:xfrm>
              <a:off x="3409251" y="5020285"/>
              <a:ext cx="2129716" cy="1497157"/>
              <a:chOff x="1156050" y="5020815"/>
              <a:chExt cx="2130927" cy="1498008"/>
            </a:xfrm>
          </p:grpSpPr>
          <p:grpSp>
            <p:nvGrpSpPr>
              <p:cNvPr id="477" name="Group 476"/>
              <p:cNvGrpSpPr/>
              <p:nvPr/>
            </p:nvGrpSpPr>
            <p:grpSpPr>
              <a:xfrm>
                <a:off x="1156050" y="5020815"/>
                <a:ext cx="2130927" cy="473445"/>
                <a:chOff x="1245257" y="1992089"/>
                <a:chExt cx="2196444" cy="488002"/>
              </a:xfrm>
            </p:grpSpPr>
            <p:sp>
              <p:nvSpPr>
                <p:cNvPr id="478" name="Rectangle 477"/>
                <p:cNvSpPr/>
                <p:nvPr/>
              </p:nvSpPr>
              <p:spPr bwMode="auto">
                <a:xfrm>
                  <a:off x="1245257" y="1992089"/>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80"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grpSp>
              <p:nvGrpSpPr>
                <p:cNvPr id="480" name="Group 479"/>
                <p:cNvGrpSpPr/>
                <p:nvPr/>
              </p:nvGrpSpPr>
              <p:grpSpPr>
                <a:xfrm>
                  <a:off x="1373336" y="2107145"/>
                  <a:ext cx="232215" cy="257887"/>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484" name="Group 483"/>
              <p:cNvGrpSpPr/>
              <p:nvPr/>
            </p:nvGrpSpPr>
            <p:grpSpPr>
              <a:xfrm>
                <a:off x="1156050" y="5533097"/>
                <a:ext cx="2130927" cy="473445"/>
                <a:chOff x="1245257" y="2520122"/>
                <a:chExt cx="2196444" cy="488002"/>
              </a:xfrm>
            </p:grpSpPr>
            <p:sp>
              <p:nvSpPr>
                <p:cNvPr id="485" name="Rectangle 484"/>
                <p:cNvSpPr/>
                <p:nvPr/>
              </p:nvSpPr>
              <p:spPr bwMode="auto">
                <a:xfrm>
                  <a:off x="1245257" y="2520122"/>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80"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490" name="Group 489"/>
              <p:cNvGrpSpPr/>
              <p:nvPr/>
            </p:nvGrpSpPr>
            <p:grpSpPr>
              <a:xfrm>
                <a:off x="1156050" y="6045378"/>
                <a:ext cx="2130927" cy="473445"/>
                <a:chOff x="1245257" y="3048155"/>
                <a:chExt cx="2196444" cy="488002"/>
              </a:xfrm>
            </p:grpSpPr>
            <p:sp>
              <p:nvSpPr>
                <p:cNvPr id="491" name="Rectangle 490"/>
                <p:cNvSpPr/>
                <p:nvPr/>
              </p:nvSpPr>
              <p:spPr bwMode="auto">
                <a:xfrm>
                  <a:off x="1245257" y="3048155"/>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80"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7" name="Group 6"/>
            <p:cNvGrpSpPr/>
            <p:nvPr/>
          </p:nvGrpSpPr>
          <p:grpSpPr>
            <a:xfrm>
              <a:off x="3755669" y="3427284"/>
              <a:ext cx="4685006" cy="427256"/>
              <a:chOff x="1492439" y="3427243"/>
              <a:chExt cx="4687665" cy="427497"/>
            </a:xfrm>
          </p:grpSpPr>
          <p:sp>
            <p:nvSpPr>
              <p:cNvPr id="192" name="Rectangle 191"/>
              <p:cNvSpPr/>
              <p:nvPr/>
            </p:nvSpPr>
            <p:spPr bwMode="auto">
              <a:xfrm>
                <a:off x="1917877" y="3427243"/>
                <a:ext cx="4262227" cy="427497"/>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80"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rgbClr val="333333"/>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0" name="Group 9"/>
            <p:cNvGrpSpPr/>
            <p:nvPr/>
          </p:nvGrpSpPr>
          <p:grpSpPr>
            <a:xfrm>
              <a:off x="3755669" y="1482567"/>
              <a:ext cx="4685006" cy="1909672"/>
              <a:chOff x="1492439" y="1481423"/>
              <a:chExt cx="4687665" cy="1910755"/>
            </a:xfrm>
          </p:grpSpPr>
          <p:sp>
            <p:nvSpPr>
              <p:cNvPr id="191" name="Rectangle 190"/>
              <p:cNvSpPr/>
              <p:nvPr/>
            </p:nvSpPr>
            <p:spPr bwMode="auto">
              <a:xfrm>
                <a:off x="1917877" y="1987365"/>
                <a:ext cx="4262227" cy="1404813"/>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80"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567" tIns="146139" rIns="0"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Applications</a:t>
                </a:r>
                <a:endParaRPr kumimoji="0" lang="en-US" sz="1368"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rgbClr val="33333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208" name="Rectangle 207"/>
              <p:cNvSpPr/>
              <p:nvPr/>
            </p:nvSpPr>
            <p:spPr bwMode="auto">
              <a:xfrm>
                <a:off x="2836063" y="2866932"/>
                <a:ext cx="3277190"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567" tIns="146139" rIns="0"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Kernel</a:t>
                </a:r>
                <a:endParaRPr kumimoji="0" lang="en-US" sz="1368"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rgbClr val="33333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3" tIns="143305" rIns="179133" bIns="143305" numCol="1" spcCol="0" rtlCol="0" fromWordArt="0" anchor="t" anchorCtr="0" forceAA="0" compatLnSpc="1">
                  <a:prstTxWarp prst="textNoShape">
                    <a:avLst/>
                  </a:prstTxWarp>
                  <a:noAutofit/>
                </a:bodyPr>
                <a:lstStyle/>
                <a:p>
                  <a:pPr marL="0" marR="0" lvl="0" indent="0" algn="ctr" defTabSz="91304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rgbClr val="333333"/>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1938478" y="1481423"/>
                <a:ext cx="4107815" cy="414411"/>
              </a:xfrm>
              <a:prstGeom prst="rect">
                <a:avLst/>
              </a:prstGeom>
            </p:spPr>
            <p:txBody>
              <a:bodyPr wrap="non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333333"/>
                    </a:solidFill>
                    <a:effectLst/>
                    <a:uLnTx/>
                    <a:uFillTx/>
                    <a:latin typeface="Segoe UI"/>
                    <a:ea typeface="+mn-ea"/>
                    <a:cs typeface="+mn-cs"/>
                  </a:rPr>
                  <a:t>= Operating system virtualization</a:t>
                </a:r>
                <a:endParaRPr kumimoji="0" lang="en-US" sz="1727" b="0" i="0" u="none" strike="noStrike" kern="1200" cap="none" spc="0" normalizeH="0" baseline="0" noProof="0">
                  <a:ln>
                    <a:noFill/>
                  </a:ln>
                  <a:solidFill>
                    <a:srgbClr val="505050"/>
                  </a:solidFill>
                  <a:effectLst/>
                  <a:uLnTx/>
                  <a:uFillTx/>
                  <a:latin typeface="Segoe UI"/>
                  <a:ea typeface="+mn-ea"/>
                  <a:cs typeface="+mn-cs"/>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 name="Group 11"/>
            <p:cNvGrpSpPr/>
            <p:nvPr/>
          </p:nvGrpSpPr>
          <p:grpSpPr>
            <a:xfrm>
              <a:off x="6263351" y="2063526"/>
              <a:ext cx="2177324" cy="807039"/>
              <a:chOff x="5568375" y="-428668"/>
              <a:chExt cx="2178560" cy="792274"/>
            </a:xfrm>
          </p:grpSpPr>
          <p:sp>
            <p:nvSpPr>
              <p:cNvPr id="279" name="Rectangle 278"/>
              <p:cNvSpPr/>
              <p:nvPr/>
            </p:nvSpPr>
            <p:spPr bwMode="auto">
              <a:xfrm>
                <a:off x="5568375" y="-428668"/>
                <a:ext cx="2178560" cy="792274"/>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80"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4" name="Group 283"/>
              <p:cNvGrpSpPr/>
              <p:nvPr/>
            </p:nvGrpSpPr>
            <p:grpSpPr>
              <a:xfrm>
                <a:off x="5662845" y="-408003"/>
                <a:ext cx="605131" cy="732325"/>
                <a:chOff x="1156020" y="2248829"/>
                <a:chExt cx="704429" cy="852494"/>
              </a:xfrm>
            </p:grpSpPr>
            <p:sp>
              <p:nvSpPr>
                <p:cNvPr id="304" name="TextBox 303"/>
                <p:cNvSpPr txBox="1"/>
                <p:nvPr/>
              </p:nvSpPr>
              <p:spPr>
                <a:xfrm>
                  <a:off x="1156020" y="2248829"/>
                  <a:ext cx="704429" cy="186604"/>
                </a:xfrm>
                <a:prstGeom prst="rect">
                  <a:avLst/>
                </a:prstGeom>
                <a:solidFill>
                  <a:schemeClr val="bg1">
                    <a:lumMod val="65000"/>
                  </a:schemeClr>
                </a:solidFill>
                <a:ln w="6350">
                  <a:solidFill>
                    <a:srgbClr val="FFFFFF"/>
                  </a:solidFill>
                  <a:miter lim="800000"/>
                </a:ln>
              </p:spPr>
              <p:txBody>
                <a:bodyPr wrap="square" lIns="45668" tIns="45668" rIns="45668" bIns="45668" rtlCol="0" anchor="ctr">
                  <a:noAutofit/>
                </a:bodyPr>
                <a:lstStyle>
                  <a:defPPr>
                    <a:defRPr lang="en-US"/>
                  </a:defPPr>
                  <a:lvl1pPr algn="ctr" defTabSz="932060">
                    <a:lnSpc>
                      <a:spcPct val="90000"/>
                    </a:lnSpc>
                    <a:spcAft>
                      <a:spcPts val="612"/>
                    </a:spcAft>
                    <a:defRPr sz="816" b="1" kern="0">
                      <a:solidFill>
                        <a:srgbClr val="FFFFFF"/>
                      </a:solidFill>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523" rtl="0" eaLnBrk="1" fontAlgn="auto" latinLnBrk="0" hangingPunct="1">
                    <a:lnSpc>
                      <a:spcPct val="90000"/>
                    </a:lnSpc>
                    <a:spcBef>
                      <a:spcPts val="0"/>
                    </a:spcBef>
                    <a:spcAft>
                      <a:spcPts val="60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Segoe UI"/>
                      <a:ea typeface="+mn-ea"/>
                      <a:cs typeface="+mn-cs"/>
                    </a:rPr>
                    <a:t>Container</a:t>
                  </a:r>
                </a:p>
              </p:txBody>
            </p:sp>
            <p:sp>
              <p:nvSpPr>
                <p:cNvPr id="305" name="Rectangle 30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06" name="Group 305"/>
                <p:cNvGrpSpPr/>
                <p:nvPr/>
              </p:nvGrpSpPr>
              <p:grpSpPr>
                <a:xfrm>
                  <a:off x="1282952" y="2590867"/>
                  <a:ext cx="471171" cy="380335"/>
                  <a:chOff x="4406091" y="6049087"/>
                  <a:chExt cx="3960813" cy="3197225"/>
                </a:xfrm>
                <a:solidFill>
                  <a:schemeClr val="tx2"/>
                </a:solidFill>
              </p:grpSpPr>
              <p:sp>
                <p:nvSpPr>
                  <p:cNvPr id="30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85" name="Group 284"/>
              <p:cNvGrpSpPr/>
              <p:nvPr/>
            </p:nvGrpSpPr>
            <p:grpSpPr>
              <a:xfrm>
                <a:off x="6364803" y="-408003"/>
                <a:ext cx="605131" cy="732326"/>
                <a:chOff x="1156020" y="2248829"/>
                <a:chExt cx="704429" cy="852495"/>
              </a:xfrm>
            </p:grpSpPr>
            <p:sp>
              <p:nvSpPr>
                <p:cNvPr id="298" name="TextBox 297"/>
                <p:cNvSpPr txBox="1"/>
                <p:nvPr/>
              </p:nvSpPr>
              <p:spPr>
                <a:xfrm>
                  <a:off x="1156020" y="2248829"/>
                  <a:ext cx="704429" cy="186604"/>
                </a:xfrm>
                <a:prstGeom prst="rect">
                  <a:avLst/>
                </a:prstGeom>
                <a:solidFill>
                  <a:schemeClr val="bg1">
                    <a:lumMod val="65000"/>
                  </a:schemeClr>
                </a:solidFill>
                <a:ln w="6350">
                  <a:solidFill>
                    <a:srgbClr val="FFFFFF"/>
                  </a:solidFill>
                  <a:miter lim="800000"/>
                </a:ln>
              </p:spPr>
              <p:txBody>
                <a:bodyPr wrap="square" lIns="45668" tIns="45668" rIns="45668" bIns="45668" rtlCol="0" anchor="ctr">
                  <a:noAutofit/>
                </a:bodyPr>
                <a:lstStyle>
                  <a:defPPr>
                    <a:defRPr lang="en-US"/>
                  </a:defPPr>
                  <a:lvl1pPr algn="ctr" defTabSz="932060">
                    <a:lnSpc>
                      <a:spcPct val="90000"/>
                    </a:lnSpc>
                    <a:spcAft>
                      <a:spcPts val="612"/>
                    </a:spcAft>
                    <a:defRPr sz="816" b="1" kern="0">
                      <a:solidFill>
                        <a:srgbClr val="FFFFFF"/>
                      </a:solidFill>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523" rtl="0" eaLnBrk="1" fontAlgn="auto" latinLnBrk="0" hangingPunct="1">
                    <a:lnSpc>
                      <a:spcPct val="90000"/>
                    </a:lnSpc>
                    <a:spcBef>
                      <a:spcPts val="0"/>
                    </a:spcBef>
                    <a:spcAft>
                      <a:spcPts val="60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Segoe UI"/>
                      <a:ea typeface="+mn-ea"/>
                      <a:cs typeface="+mn-cs"/>
                    </a:rPr>
                    <a:t>Container</a:t>
                  </a:r>
                  <a:endParaRPr kumimoji="0" lang="en-US" sz="800" b="1" i="0" u="none" strike="noStrike" kern="0" cap="none" spc="0" normalizeH="0" baseline="0" noProof="0" dirty="0">
                    <a:ln>
                      <a:noFill/>
                    </a:ln>
                    <a:solidFill>
                      <a:srgbClr val="FFFFFF"/>
                    </a:solidFill>
                    <a:effectLst/>
                    <a:uLnTx/>
                    <a:uFillTx/>
                    <a:latin typeface="Segoe UI"/>
                    <a:ea typeface="+mn-ea"/>
                    <a:cs typeface="+mn-cs"/>
                  </a:endParaRPr>
                </a:p>
              </p:txBody>
            </p:sp>
            <p:sp>
              <p:nvSpPr>
                <p:cNvPr id="299" name="Rectangle 298"/>
                <p:cNvSpPr/>
                <p:nvPr/>
              </p:nvSpPr>
              <p:spPr bwMode="auto">
                <a:xfrm>
                  <a:off x="1156020" y="2435433"/>
                  <a:ext cx="704429" cy="66589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00" name="Group 299"/>
                <p:cNvGrpSpPr/>
                <p:nvPr/>
              </p:nvGrpSpPr>
              <p:grpSpPr>
                <a:xfrm>
                  <a:off x="1282952" y="2590867"/>
                  <a:ext cx="471171" cy="380335"/>
                  <a:chOff x="4406091" y="6049087"/>
                  <a:chExt cx="3960813" cy="3197225"/>
                </a:xfrm>
                <a:solidFill>
                  <a:schemeClr val="tx2"/>
                </a:solidFill>
              </p:grpSpPr>
              <p:sp>
                <p:nvSpPr>
                  <p:cNvPr id="30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2"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86" name="Group 285"/>
              <p:cNvGrpSpPr/>
              <p:nvPr/>
            </p:nvGrpSpPr>
            <p:grpSpPr>
              <a:xfrm>
                <a:off x="7066761" y="-408003"/>
                <a:ext cx="605131" cy="732325"/>
                <a:chOff x="1156020" y="2248829"/>
                <a:chExt cx="704429" cy="852494"/>
              </a:xfrm>
            </p:grpSpPr>
            <p:sp>
              <p:nvSpPr>
                <p:cNvPr id="292" name="TextBox 291"/>
                <p:cNvSpPr txBox="1"/>
                <p:nvPr/>
              </p:nvSpPr>
              <p:spPr>
                <a:xfrm>
                  <a:off x="1156020" y="2248829"/>
                  <a:ext cx="704429" cy="186604"/>
                </a:xfrm>
                <a:prstGeom prst="rect">
                  <a:avLst/>
                </a:prstGeom>
                <a:solidFill>
                  <a:schemeClr val="bg1">
                    <a:lumMod val="65000"/>
                  </a:schemeClr>
                </a:solidFill>
                <a:ln w="6350">
                  <a:solidFill>
                    <a:srgbClr val="FFFFFF"/>
                  </a:solidFill>
                  <a:miter lim="800000"/>
                </a:ln>
              </p:spPr>
              <p:txBody>
                <a:bodyPr wrap="square" lIns="45668" tIns="45668" rIns="45668" bIns="4566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523" rtl="0" eaLnBrk="1" fontAlgn="auto" latinLnBrk="0" hangingPunct="1">
                    <a:lnSpc>
                      <a:spcPct val="90000"/>
                    </a:lnSpc>
                    <a:spcBef>
                      <a:spcPts val="0"/>
                    </a:spcBef>
                    <a:spcAft>
                      <a:spcPts val="60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Segoe UI"/>
                      <a:ea typeface="+mn-ea"/>
                      <a:cs typeface="+mn-cs"/>
                    </a:rPr>
                    <a:t>Container</a:t>
                  </a:r>
                  <a:endParaRPr kumimoji="0" lang="en-US" sz="800" b="1" i="0" u="none" strike="noStrike" kern="0" cap="none" spc="0" normalizeH="0" baseline="0" noProof="0" dirty="0">
                    <a:ln>
                      <a:noFill/>
                    </a:ln>
                    <a:solidFill>
                      <a:srgbClr val="FFFFFF"/>
                    </a:solidFill>
                    <a:effectLst/>
                    <a:uLnTx/>
                    <a:uFillTx/>
                    <a:latin typeface="Segoe UI"/>
                    <a:ea typeface="+mn-ea"/>
                    <a:cs typeface="+mn-cs"/>
                  </a:endParaRPr>
                </a:p>
              </p:txBody>
            </p:sp>
            <p:sp>
              <p:nvSpPr>
                <p:cNvPr id="293" name="Rectangle 29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673" tIns="146139" rIns="182673" bIns="146139" numCol="1" spcCol="0" rtlCol="0" fromWordArt="0" anchor="ctr" anchorCtr="0" forceAA="0" compatLnSpc="1">
                  <a:prstTxWarp prst="textNoShape">
                    <a:avLst/>
                  </a:prstTxWarp>
                  <a:noAutofit/>
                </a:bodyPr>
                <a:lstStyle/>
                <a:p>
                  <a:pPr marL="0" marR="0" lvl="0" indent="0" algn="l" defTabSz="93104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7" tIns="45668" rIns="91337" bIns="45668" numCol="1" anchor="t" anchorCtr="0" compatLnSpc="1">
                    <a:prstTxWarp prst="textNoShape">
                      <a:avLst/>
                    </a:prstTxWarp>
                  </a:bodyPr>
                  <a:lstStyle/>
                  <a:p>
                    <a:pPr marL="0" marR="0" lvl="0" indent="0" algn="l" defTabSz="9129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323" name="Rectangle 322"/>
            <p:cNvSpPr/>
            <p:nvPr/>
          </p:nvSpPr>
          <p:spPr bwMode="auto">
            <a:xfrm>
              <a:off x="8440674" y="2364207"/>
              <a:ext cx="945907" cy="1417179"/>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0" name="Group 119">
            <a:extLst>
              <a:ext uri="{FF2B5EF4-FFF2-40B4-BE49-F238E27FC236}">
                <a16:creationId xmlns:a16="http://schemas.microsoft.com/office/drawing/2014/main" id="{94BFA400-4424-499D-941E-BB946DD1A968}"/>
              </a:ext>
            </a:extLst>
          </p:cNvPr>
          <p:cNvGrpSpPr/>
          <p:nvPr/>
        </p:nvGrpSpPr>
        <p:grpSpPr>
          <a:xfrm>
            <a:off x="6841448" y="1854033"/>
            <a:ext cx="5100306" cy="3823905"/>
            <a:chOff x="2456786" y="1548679"/>
            <a:chExt cx="6772474" cy="4898709"/>
          </a:xfrm>
        </p:grpSpPr>
        <p:sp>
          <p:nvSpPr>
            <p:cNvPr id="121" name="Rectangle 120">
              <a:extLst>
                <a:ext uri="{FF2B5EF4-FFF2-40B4-BE49-F238E27FC236}">
                  <a16:creationId xmlns:a16="http://schemas.microsoft.com/office/drawing/2014/main" id="{E2188F9A-555E-4C17-8BFB-6EE9781F67F7}"/>
                </a:ext>
              </a:extLst>
            </p:cNvPr>
            <p:cNvSpPr/>
            <p:nvPr/>
          </p:nvSpPr>
          <p:spPr bwMode="auto">
            <a:xfrm>
              <a:off x="2456786" y="1548679"/>
              <a:ext cx="6561117" cy="115700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EA8E28F-023E-4A31-B8F3-4EC199A34D5A}"/>
                </a:ext>
              </a:extLst>
            </p:cNvPr>
            <p:cNvSpPr/>
            <p:nvPr/>
          </p:nvSpPr>
          <p:spPr bwMode="auto">
            <a:xfrm>
              <a:off x="2456786" y="2753982"/>
              <a:ext cx="6561117" cy="115700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9D6C06F8-8E33-4418-8894-B237837A7FF1}"/>
                </a:ext>
              </a:extLst>
            </p:cNvPr>
            <p:cNvSpPr/>
            <p:nvPr/>
          </p:nvSpPr>
          <p:spPr bwMode="auto">
            <a:xfrm>
              <a:off x="2456786" y="3957989"/>
              <a:ext cx="6561117" cy="115700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443A6C8E-15DA-4442-8F96-F358EADC877F}"/>
                </a:ext>
              </a:extLst>
            </p:cNvPr>
            <p:cNvSpPr/>
            <p:nvPr/>
          </p:nvSpPr>
          <p:spPr bwMode="auto">
            <a:xfrm>
              <a:off x="2456786" y="5164587"/>
              <a:ext cx="6561117" cy="115700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Arrow: Pentagon 124">
              <a:extLst>
                <a:ext uri="{FF2B5EF4-FFF2-40B4-BE49-F238E27FC236}">
                  <a16:creationId xmlns:a16="http://schemas.microsoft.com/office/drawing/2014/main" id="{A8E7F982-D47C-4F10-A893-FD92494ED818}"/>
                </a:ext>
              </a:extLst>
            </p:cNvPr>
            <p:cNvSpPr/>
            <p:nvPr/>
          </p:nvSpPr>
          <p:spPr bwMode="auto">
            <a:xfrm>
              <a:off x="2514603" y="1592262"/>
              <a:ext cx="2547257" cy="1157004"/>
            </a:xfrm>
            <a:prstGeom prst="homePlate">
              <a:avLst>
                <a:gd name="adj" fmla="val 192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8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Any OS</a:t>
              </a:r>
            </a:p>
          </p:txBody>
        </p:sp>
        <p:sp>
          <p:nvSpPr>
            <p:cNvPr id="126" name="Arrow: Pentagon 125">
              <a:extLst>
                <a:ext uri="{FF2B5EF4-FFF2-40B4-BE49-F238E27FC236}">
                  <a16:creationId xmlns:a16="http://schemas.microsoft.com/office/drawing/2014/main" id="{EACC3CDA-CC2F-4E13-8A87-6CFA90849FAD}"/>
                </a:ext>
              </a:extLst>
            </p:cNvPr>
            <p:cNvSpPr/>
            <p:nvPr/>
          </p:nvSpPr>
          <p:spPr bwMode="auto">
            <a:xfrm>
              <a:off x="2514603" y="4002868"/>
              <a:ext cx="2547257" cy="1157004"/>
            </a:xfrm>
            <a:prstGeom prst="homePlate">
              <a:avLst>
                <a:gd name="adj" fmla="val 1920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8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Any app</a:t>
              </a:r>
            </a:p>
          </p:txBody>
        </p:sp>
        <p:sp>
          <p:nvSpPr>
            <p:cNvPr id="127" name="Arrow: Pentagon 126">
              <a:extLst>
                <a:ext uri="{FF2B5EF4-FFF2-40B4-BE49-F238E27FC236}">
                  <a16:creationId xmlns:a16="http://schemas.microsoft.com/office/drawing/2014/main" id="{8FB5DDDF-0D7B-404E-BFB9-32E4C514D1B0}"/>
                </a:ext>
              </a:extLst>
            </p:cNvPr>
            <p:cNvSpPr/>
            <p:nvPr/>
          </p:nvSpPr>
          <p:spPr bwMode="auto">
            <a:xfrm>
              <a:off x="2514603" y="2797565"/>
              <a:ext cx="2547257" cy="1157004"/>
            </a:xfrm>
            <a:prstGeom prst="homePlate">
              <a:avLst>
                <a:gd name="adj" fmla="val 1920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8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Anywhere</a:t>
              </a:r>
            </a:p>
          </p:txBody>
        </p:sp>
        <p:sp>
          <p:nvSpPr>
            <p:cNvPr id="128" name="Arrow: Pentagon 127">
              <a:extLst>
                <a:ext uri="{FF2B5EF4-FFF2-40B4-BE49-F238E27FC236}">
                  <a16:creationId xmlns:a16="http://schemas.microsoft.com/office/drawing/2014/main" id="{898C7214-D443-455E-9327-A80F52B1BBC3}"/>
                </a:ext>
              </a:extLst>
            </p:cNvPr>
            <p:cNvSpPr/>
            <p:nvPr/>
          </p:nvSpPr>
          <p:spPr bwMode="auto">
            <a:xfrm>
              <a:off x="2514603" y="5208170"/>
              <a:ext cx="2547257" cy="1157004"/>
            </a:xfrm>
            <a:prstGeom prst="homePlate">
              <a:avLst>
                <a:gd name="adj" fmla="val 19208"/>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8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E6E6E6">
                          <a:lumMod val="10000"/>
                        </a:srgbClr>
                      </a:gs>
                      <a:gs pos="100000">
                        <a:srgbClr val="E6E6E6">
                          <a:lumMod val="10000"/>
                        </a:srgbClr>
                      </a:gs>
                    </a:gsLst>
                    <a:lin ang="5400000" scaled="0"/>
                  </a:gradFill>
                  <a:effectLst/>
                  <a:uLnTx/>
                  <a:uFillTx/>
                  <a:latin typeface="Segoe UI Semilight"/>
                  <a:ea typeface="Segoe UI" pitchFamily="34" charset="0"/>
                  <a:cs typeface="Segoe UI" pitchFamily="34" charset="0"/>
                </a:rPr>
                <a:t>Any language</a:t>
              </a:r>
            </a:p>
          </p:txBody>
        </p:sp>
        <p:grpSp>
          <p:nvGrpSpPr>
            <p:cNvPr id="129" name="Group 128">
              <a:extLst>
                <a:ext uri="{FF2B5EF4-FFF2-40B4-BE49-F238E27FC236}">
                  <a16:creationId xmlns:a16="http://schemas.microsoft.com/office/drawing/2014/main" id="{0383E990-FC3B-4C5B-AE60-1381B16F7819}"/>
                </a:ext>
              </a:extLst>
            </p:cNvPr>
            <p:cNvGrpSpPr/>
            <p:nvPr/>
          </p:nvGrpSpPr>
          <p:grpSpPr>
            <a:xfrm>
              <a:off x="5409697" y="1779608"/>
              <a:ext cx="1441909" cy="1142019"/>
              <a:chOff x="3352294" y="1779608"/>
              <a:chExt cx="1441909" cy="1142019"/>
            </a:xfrm>
          </p:grpSpPr>
          <p:sp>
            <p:nvSpPr>
              <p:cNvPr id="167" name="TextBox 166">
                <a:extLst>
                  <a:ext uri="{FF2B5EF4-FFF2-40B4-BE49-F238E27FC236}">
                    <a16:creationId xmlns:a16="http://schemas.microsoft.com/office/drawing/2014/main" id="{3D811C8E-8543-4D36-84E6-B59305D3A4D9}"/>
                  </a:ext>
                </a:extLst>
              </p:cNvPr>
              <p:cNvSpPr txBox="1"/>
              <p:nvPr/>
            </p:nvSpPr>
            <p:spPr>
              <a:xfrm>
                <a:off x="3352294" y="2279720"/>
                <a:ext cx="1441909" cy="641907"/>
              </a:xfrm>
              <a:prstGeom prst="rect">
                <a:avLst/>
              </a:prstGeom>
              <a:noFill/>
            </p:spPr>
            <p:txBody>
              <a:bodyPr wrap="square" lIns="175736" tIns="140589" rIns="175736" bIns="140589" rtlCol="0">
                <a:spAutoFit/>
              </a:body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1537" b="0" i="0" u="none" strike="noStrike" kern="1200" cap="none" spc="0" normalizeH="0" baseline="0" noProof="0">
                    <a:ln>
                      <a:noFill/>
                    </a:ln>
                    <a:gradFill>
                      <a:gsLst>
                        <a:gs pos="0">
                          <a:srgbClr val="E6E6E6">
                            <a:lumMod val="10000"/>
                          </a:srgbClr>
                        </a:gs>
                        <a:gs pos="100000">
                          <a:srgbClr val="E6E6E6">
                            <a:lumMod val="10000"/>
                          </a:srgbClr>
                        </a:gs>
                      </a:gsLst>
                      <a:lin ang="5400000" scaled="0"/>
                    </a:gradFill>
                    <a:effectLst/>
                    <a:uLnTx/>
                    <a:uFillTx/>
                    <a:latin typeface="Segoe UI"/>
                    <a:ea typeface="+mn-ea"/>
                    <a:cs typeface="+mn-cs"/>
                  </a:rPr>
                  <a:t>Linux</a:t>
                </a:r>
              </a:p>
            </p:txBody>
          </p:sp>
          <p:pic>
            <p:nvPicPr>
              <p:cNvPr id="168" name="Picture 167">
                <a:extLst>
                  <a:ext uri="{FF2B5EF4-FFF2-40B4-BE49-F238E27FC236}">
                    <a16:creationId xmlns:a16="http://schemas.microsoft.com/office/drawing/2014/main" id="{1E252FAC-2E49-495D-A3B5-5D3F2E2DFE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4163" y="1779608"/>
                <a:ext cx="521571" cy="574207"/>
              </a:xfrm>
              <a:prstGeom prst="rect">
                <a:avLst/>
              </a:prstGeom>
            </p:spPr>
          </p:pic>
        </p:grpSp>
        <p:grpSp>
          <p:nvGrpSpPr>
            <p:cNvPr id="130" name="Group 129">
              <a:extLst>
                <a:ext uri="{FF2B5EF4-FFF2-40B4-BE49-F238E27FC236}">
                  <a16:creationId xmlns:a16="http://schemas.microsoft.com/office/drawing/2014/main" id="{3E1090F7-EB43-4F97-8633-A2F7D177ADD6}"/>
                </a:ext>
              </a:extLst>
            </p:cNvPr>
            <p:cNvGrpSpPr/>
            <p:nvPr/>
          </p:nvGrpSpPr>
          <p:grpSpPr>
            <a:xfrm>
              <a:off x="7157139" y="1993550"/>
              <a:ext cx="1898439" cy="922539"/>
              <a:chOff x="5099736" y="1993550"/>
              <a:chExt cx="1898439" cy="922539"/>
            </a:xfrm>
          </p:grpSpPr>
          <p:sp>
            <p:nvSpPr>
              <p:cNvPr id="165" name="TextBox 164">
                <a:extLst>
                  <a:ext uri="{FF2B5EF4-FFF2-40B4-BE49-F238E27FC236}">
                    <a16:creationId xmlns:a16="http://schemas.microsoft.com/office/drawing/2014/main" id="{ABB23670-98DD-4474-9474-1FCB39F77BE7}"/>
                  </a:ext>
                </a:extLst>
              </p:cNvPr>
              <p:cNvSpPr txBox="1"/>
              <p:nvPr/>
            </p:nvSpPr>
            <p:spPr>
              <a:xfrm>
                <a:off x="5099736" y="2279652"/>
                <a:ext cx="1898439" cy="636437"/>
              </a:xfrm>
              <a:prstGeom prst="rect">
                <a:avLst/>
              </a:prstGeom>
              <a:noFill/>
            </p:spPr>
            <p:txBody>
              <a:bodyPr wrap="square" lIns="175736" tIns="140589" rIns="175736" bIns="140589" rtlCol="0">
                <a:spAutoFit/>
              </a:body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1537" b="0" i="0" u="none" strike="noStrike" kern="1200" cap="none" spc="0" normalizeH="0" baseline="0" noProof="0">
                    <a:ln>
                      <a:noFill/>
                    </a:ln>
                    <a:gradFill>
                      <a:gsLst>
                        <a:gs pos="0">
                          <a:srgbClr val="E6E6E6">
                            <a:lumMod val="10000"/>
                          </a:srgbClr>
                        </a:gs>
                        <a:gs pos="100000">
                          <a:srgbClr val="E6E6E6">
                            <a:lumMod val="10000"/>
                          </a:srgbClr>
                        </a:gs>
                      </a:gsLst>
                      <a:lin ang="5400000" scaled="0"/>
                    </a:gradFill>
                    <a:effectLst/>
                    <a:uLnTx/>
                    <a:uFillTx/>
                    <a:latin typeface="Segoe UI"/>
                    <a:ea typeface="+mn-ea"/>
                    <a:cs typeface="+mn-cs"/>
                  </a:rPr>
                  <a:t>Windows</a:t>
                </a:r>
              </a:p>
            </p:txBody>
          </p:sp>
          <p:pic>
            <p:nvPicPr>
              <p:cNvPr id="166" name="Picture 2" descr="Windows">
                <a:extLst>
                  <a:ext uri="{FF2B5EF4-FFF2-40B4-BE49-F238E27FC236}">
                    <a16:creationId xmlns:a16="http://schemas.microsoft.com/office/drawing/2014/main" id="{9716928F-B4EA-4BFE-B01A-3963FFBE990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71613" y="1993550"/>
                <a:ext cx="1038225" cy="22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42A7D684-DE0B-48F1-A9CD-C5A51C10F6ED}"/>
                </a:ext>
              </a:extLst>
            </p:cNvPr>
            <p:cNvGrpSpPr/>
            <p:nvPr/>
          </p:nvGrpSpPr>
          <p:grpSpPr>
            <a:xfrm>
              <a:off x="5351880" y="3067883"/>
              <a:ext cx="2018019" cy="1027702"/>
              <a:chOff x="3294477" y="3067883"/>
              <a:chExt cx="2018019" cy="1027702"/>
            </a:xfrm>
          </p:grpSpPr>
          <p:sp>
            <p:nvSpPr>
              <p:cNvPr id="163" name="TextBox 162">
                <a:extLst>
                  <a:ext uri="{FF2B5EF4-FFF2-40B4-BE49-F238E27FC236}">
                    <a16:creationId xmlns:a16="http://schemas.microsoft.com/office/drawing/2014/main" id="{910F0F53-260E-4829-8980-1F38845EED39}"/>
                  </a:ext>
                </a:extLst>
              </p:cNvPr>
              <p:cNvSpPr txBox="1"/>
              <p:nvPr/>
            </p:nvSpPr>
            <p:spPr>
              <a:xfrm>
                <a:off x="3294477" y="3453678"/>
                <a:ext cx="2018019" cy="641907"/>
              </a:xfrm>
              <a:prstGeom prst="rect">
                <a:avLst/>
              </a:prstGeom>
              <a:noFill/>
            </p:spPr>
            <p:txBody>
              <a:bodyPr wrap="square" lIns="175736" tIns="140589" rIns="175736" bIns="140589" rtlCol="0">
                <a:spAutoFit/>
              </a:body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1537" b="0" i="0" u="none" strike="noStrike" kern="1200" cap="none" spc="0" normalizeH="0" baseline="0" noProof="0" dirty="0">
                    <a:ln>
                      <a:noFill/>
                    </a:ln>
                    <a:gradFill>
                      <a:gsLst>
                        <a:gs pos="0">
                          <a:srgbClr val="E6E6E6">
                            <a:lumMod val="10000"/>
                          </a:srgbClr>
                        </a:gs>
                        <a:gs pos="100000">
                          <a:srgbClr val="E6E6E6">
                            <a:lumMod val="10000"/>
                          </a:srgbClr>
                        </a:gs>
                      </a:gsLst>
                      <a:lin ang="5400000" scaled="0"/>
                    </a:gradFill>
                    <a:effectLst/>
                    <a:uLnTx/>
                    <a:uFillTx/>
                    <a:latin typeface="Segoe UI"/>
                    <a:ea typeface="+mn-ea"/>
                    <a:cs typeface="+mn-cs"/>
                  </a:rPr>
                  <a:t>On-premises</a:t>
                </a:r>
              </a:p>
            </p:txBody>
          </p:sp>
          <p:sp>
            <p:nvSpPr>
              <p:cNvPr id="164" name="building_1">
                <a:extLst>
                  <a:ext uri="{FF2B5EF4-FFF2-40B4-BE49-F238E27FC236}">
                    <a16:creationId xmlns:a16="http://schemas.microsoft.com/office/drawing/2014/main" id="{E2A27398-A012-4E3A-8660-E172098453A4}"/>
                  </a:ext>
                </a:extLst>
              </p:cNvPr>
              <p:cNvSpPr>
                <a:spLocks noChangeAspect="1" noEditPoints="1"/>
              </p:cNvSpPr>
              <p:nvPr/>
            </p:nvSpPr>
            <p:spPr bwMode="auto">
              <a:xfrm>
                <a:off x="3560654" y="3067883"/>
                <a:ext cx="488831" cy="490825"/>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32" name="Group 131">
              <a:extLst>
                <a:ext uri="{FF2B5EF4-FFF2-40B4-BE49-F238E27FC236}">
                  <a16:creationId xmlns:a16="http://schemas.microsoft.com/office/drawing/2014/main" id="{5B00007B-F517-4C07-A531-339687D8C0C5}"/>
                </a:ext>
              </a:extLst>
            </p:cNvPr>
            <p:cNvGrpSpPr/>
            <p:nvPr/>
          </p:nvGrpSpPr>
          <p:grpSpPr>
            <a:xfrm>
              <a:off x="7157140" y="3120988"/>
              <a:ext cx="1394439" cy="965735"/>
              <a:chOff x="5099737" y="3120988"/>
              <a:chExt cx="1394439" cy="965735"/>
            </a:xfrm>
          </p:grpSpPr>
          <p:sp>
            <p:nvSpPr>
              <p:cNvPr id="161" name="TextBox 160">
                <a:extLst>
                  <a:ext uri="{FF2B5EF4-FFF2-40B4-BE49-F238E27FC236}">
                    <a16:creationId xmlns:a16="http://schemas.microsoft.com/office/drawing/2014/main" id="{AB7C6458-9485-471A-A93C-C3DCBD84DFD5}"/>
                  </a:ext>
                </a:extLst>
              </p:cNvPr>
              <p:cNvSpPr txBox="1"/>
              <p:nvPr/>
            </p:nvSpPr>
            <p:spPr>
              <a:xfrm>
                <a:off x="5099737" y="3444816"/>
                <a:ext cx="1394439" cy="641907"/>
              </a:xfrm>
              <a:prstGeom prst="rect">
                <a:avLst/>
              </a:prstGeom>
              <a:noFill/>
            </p:spPr>
            <p:txBody>
              <a:bodyPr wrap="square" lIns="175736" tIns="140589" rIns="175736" bIns="140589" rtlCol="0">
                <a:spAutoFit/>
              </a:body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1537" b="0" i="0" u="none" strike="noStrike" kern="1200" cap="none" spc="0" normalizeH="0" baseline="0" noProof="0">
                    <a:ln>
                      <a:noFill/>
                    </a:ln>
                    <a:gradFill>
                      <a:gsLst>
                        <a:gs pos="0">
                          <a:srgbClr val="E6E6E6">
                            <a:lumMod val="10000"/>
                          </a:srgbClr>
                        </a:gs>
                        <a:gs pos="100000">
                          <a:srgbClr val="E6E6E6">
                            <a:lumMod val="10000"/>
                          </a:srgbClr>
                        </a:gs>
                      </a:gsLst>
                      <a:lin ang="5400000" scaled="0"/>
                    </a:gradFill>
                    <a:effectLst/>
                    <a:uLnTx/>
                    <a:uFillTx/>
                    <a:latin typeface="Segoe UI"/>
                    <a:ea typeface="+mn-ea"/>
                    <a:cs typeface="+mn-cs"/>
                  </a:rPr>
                  <a:t>Cloud</a:t>
                </a:r>
              </a:p>
            </p:txBody>
          </p:sp>
          <p:sp>
            <p:nvSpPr>
              <p:cNvPr id="162" name="Thunderstorms_E9C6">
                <a:extLst>
                  <a:ext uri="{FF2B5EF4-FFF2-40B4-BE49-F238E27FC236}">
                    <a16:creationId xmlns:a16="http://schemas.microsoft.com/office/drawing/2014/main" id="{5C1DCB7F-B56E-47FB-AE32-EA9D3CCA93DB}"/>
                  </a:ext>
                </a:extLst>
              </p:cNvPr>
              <p:cNvSpPr>
                <a:spLocks noChangeAspect="1" noEditPoints="1"/>
              </p:cNvSpPr>
              <p:nvPr/>
            </p:nvSpPr>
            <p:spPr bwMode="auto">
              <a:xfrm>
                <a:off x="5241008" y="3120988"/>
                <a:ext cx="506649" cy="409872"/>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33" name="Group 132">
              <a:extLst>
                <a:ext uri="{FF2B5EF4-FFF2-40B4-BE49-F238E27FC236}">
                  <a16:creationId xmlns:a16="http://schemas.microsoft.com/office/drawing/2014/main" id="{58F486C4-E779-4347-8BBD-7C7F0ECD962B}"/>
                </a:ext>
              </a:extLst>
            </p:cNvPr>
            <p:cNvGrpSpPr/>
            <p:nvPr/>
          </p:nvGrpSpPr>
          <p:grpSpPr>
            <a:xfrm>
              <a:off x="5409697" y="4208651"/>
              <a:ext cx="1728649" cy="1086769"/>
              <a:chOff x="3352294" y="4208651"/>
              <a:chExt cx="1728649" cy="1086769"/>
            </a:xfrm>
          </p:grpSpPr>
          <p:sp>
            <p:nvSpPr>
              <p:cNvPr id="143" name="TextBox 142">
                <a:extLst>
                  <a:ext uri="{FF2B5EF4-FFF2-40B4-BE49-F238E27FC236}">
                    <a16:creationId xmlns:a16="http://schemas.microsoft.com/office/drawing/2014/main" id="{58CF76A8-5455-49E6-934B-84DD89FF38F4}"/>
                  </a:ext>
                </a:extLst>
              </p:cNvPr>
              <p:cNvSpPr txBox="1"/>
              <p:nvPr/>
            </p:nvSpPr>
            <p:spPr>
              <a:xfrm>
                <a:off x="3352294" y="4658983"/>
                <a:ext cx="1728649" cy="636437"/>
              </a:xfrm>
              <a:prstGeom prst="rect">
                <a:avLst/>
              </a:prstGeom>
              <a:noFill/>
            </p:spPr>
            <p:txBody>
              <a:bodyPr wrap="square" lIns="175736" tIns="140589" rIns="175736" bIns="140589" rtlCol="0">
                <a:spAutoFit/>
              </a:body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1537" b="0" i="0" u="none" strike="noStrike" kern="1200" cap="none" spc="0" normalizeH="0" baseline="0" noProof="0">
                    <a:ln>
                      <a:noFill/>
                    </a:ln>
                    <a:gradFill>
                      <a:gsLst>
                        <a:gs pos="0">
                          <a:srgbClr val="E6E6E6">
                            <a:lumMod val="10000"/>
                          </a:srgbClr>
                        </a:gs>
                        <a:gs pos="100000">
                          <a:srgbClr val="E6E6E6">
                            <a:lumMod val="10000"/>
                          </a:srgbClr>
                        </a:gs>
                      </a:gsLst>
                      <a:lin ang="5400000" scaled="0"/>
                    </a:gradFill>
                    <a:effectLst/>
                    <a:uLnTx/>
                    <a:uFillTx/>
                    <a:latin typeface="Segoe UI"/>
                    <a:ea typeface="+mn-ea"/>
                    <a:cs typeface="+mn-cs"/>
                  </a:rPr>
                  <a:t>Monolith</a:t>
                </a:r>
              </a:p>
            </p:txBody>
          </p:sp>
          <p:grpSp>
            <p:nvGrpSpPr>
              <p:cNvPr id="144" name="Group 143">
                <a:extLst>
                  <a:ext uri="{FF2B5EF4-FFF2-40B4-BE49-F238E27FC236}">
                    <a16:creationId xmlns:a16="http://schemas.microsoft.com/office/drawing/2014/main" id="{CC5F4325-F354-4674-A502-E62733076057}"/>
                  </a:ext>
                </a:extLst>
              </p:cNvPr>
              <p:cNvGrpSpPr/>
              <p:nvPr/>
            </p:nvGrpSpPr>
            <p:grpSpPr>
              <a:xfrm>
                <a:off x="3504163" y="4208651"/>
                <a:ext cx="521755" cy="521571"/>
                <a:chOff x="3504163" y="4208651"/>
                <a:chExt cx="521755" cy="521571"/>
              </a:xfrm>
            </p:grpSpPr>
            <p:sp>
              <p:nvSpPr>
                <p:cNvPr id="145" name="Oval 144">
                  <a:extLst>
                    <a:ext uri="{FF2B5EF4-FFF2-40B4-BE49-F238E27FC236}">
                      <a16:creationId xmlns:a16="http://schemas.microsoft.com/office/drawing/2014/main" id="{402EFF83-9E58-4506-9628-24EF47CEDC71}"/>
                    </a:ext>
                  </a:extLst>
                </p:cNvPr>
                <p:cNvSpPr/>
                <p:nvPr/>
              </p:nvSpPr>
              <p:spPr bwMode="auto">
                <a:xfrm>
                  <a:off x="3504163" y="4208651"/>
                  <a:ext cx="521571" cy="521571"/>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46" name="Oval 145">
                  <a:extLst>
                    <a:ext uri="{FF2B5EF4-FFF2-40B4-BE49-F238E27FC236}">
                      <a16:creationId xmlns:a16="http://schemas.microsoft.com/office/drawing/2014/main" id="{C216ED1F-3053-4B84-8D65-8CA64BAAC6F0}"/>
                    </a:ext>
                  </a:extLst>
                </p:cNvPr>
                <p:cNvSpPr/>
                <p:nvPr/>
              </p:nvSpPr>
              <p:spPr bwMode="auto">
                <a:xfrm>
                  <a:off x="3560592" y="4291739"/>
                  <a:ext cx="123386" cy="123386"/>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47" name="Oval 146">
                  <a:extLst>
                    <a:ext uri="{FF2B5EF4-FFF2-40B4-BE49-F238E27FC236}">
                      <a16:creationId xmlns:a16="http://schemas.microsoft.com/office/drawing/2014/main" id="{59A8B7B7-F600-4513-8331-23BE95471C0E}"/>
                    </a:ext>
                  </a:extLst>
                </p:cNvPr>
                <p:cNvSpPr/>
                <p:nvPr/>
              </p:nvSpPr>
              <p:spPr bwMode="auto">
                <a:xfrm>
                  <a:off x="3679188" y="4341696"/>
                  <a:ext cx="108859" cy="108859"/>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3BB9D405-196D-472C-A8CA-EDFD7FC5637A}"/>
                    </a:ext>
                  </a:extLst>
                </p:cNvPr>
                <p:cNvSpPr/>
                <p:nvPr/>
              </p:nvSpPr>
              <p:spPr bwMode="auto">
                <a:xfrm>
                  <a:off x="3657453" y="4220103"/>
                  <a:ext cx="114633" cy="114633"/>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9F017504-5710-47B6-A904-8F368C911BBF}"/>
                    </a:ext>
                  </a:extLst>
                </p:cNvPr>
                <p:cNvSpPr/>
                <p:nvPr/>
              </p:nvSpPr>
              <p:spPr bwMode="auto">
                <a:xfrm>
                  <a:off x="3767199" y="4233432"/>
                  <a:ext cx="176009" cy="176009"/>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50" name="Oval 149">
                  <a:extLst>
                    <a:ext uri="{FF2B5EF4-FFF2-40B4-BE49-F238E27FC236}">
                      <a16:creationId xmlns:a16="http://schemas.microsoft.com/office/drawing/2014/main" id="{F724184F-8CD5-4C0E-BE91-538E90F933EE}"/>
                    </a:ext>
                  </a:extLst>
                </p:cNvPr>
                <p:cNvSpPr/>
                <p:nvPr/>
              </p:nvSpPr>
              <p:spPr bwMode="auto">
                <a:xfrm>
                  <a:off x="3921375" y="4348612"/>
                  <a:ext cx="91232" cy="91232"/>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51" name="Oval 150">
                  <a:extLst>
                    <a:ext uri="{FF2B5EF4-FFF2-40B4-BE49-F238E27FC236}">
                      <a16:creationId xmlns:a16="http://schemas.microsoft.com/office/drawing/2014/main" id="{25E39E2F-7A35-41F8-B923-04A7C72A78FD}"/>
                    </a:ext>
                  </a:extLst>
                </p:cNvPr>
                <p:cNvSpPr/>
                <p:nvPr/>
              </p:nvSpPr>
              <p:spPr bwMode="auto">
                <a:xfrm>
                  <a:off x="3975120" y="4441225"/>
                  <a:ext cx="50798" cy="50798"/>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52" name="Oval 151">
                  <a:extLst>
                    <a:ext uri="{FF2B5EF4-FFF2-40B4-BE49-F238E27FC236}">
                      <a16:creationId xmlns:a16="http://schemas.microsoft.com/office/drawing/2014/main" id="{FFD2048D-5F44-4EB5-B25E-286A91328321}"/>
                    </a:ext>
                  </a:extLst>
                </p:cNvPr>
                <p:cNvSpPr/>
                <p:nvPr/>
              </p:nvSpPr>
              <p:spPr bwMode="auto">
                <a:xfrm>
                  <a:off x="3707035" y="4409646"/>
                  <a:ext cx="288704" cy="281418"/>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53" name="Oval 152">
                  <a:extLst>
                    <a:ext uri="{FF2B5EF4-FFF2-40B4-BE49-F238E27FC236}">
                      <a16:creationId xmlns:a16="http://schemas.microsoft.com/office/drawing/2014/main" id="{BDB2A974-9A8A-4041-8824-91DE680D74CA}"/>
                    </a:ext>
                  </a:extLst>
                </p:cNvPr>
                <p:cNvSpPr/>
                <p:nvPr/>
              </p:nvSpPr>
              <p:spPr bwMode="auto">
                <a:xfrm>
                  <a:off x="3588544" y="4414064"/>
                  <a:ext cx="125685" cy="125685"/>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5A5965E8-DA1F-4CB3-8FDC-35074E4E5F9D}"/>
                    </a:ext>
                  </a:extLst>
                </p:cNvPr>
                <p:cNvSpPr/>
                <p:nvPr/>
              </p:nvSpPr>
              <p:spPr bwMode="auto">
                <a:xfrm>
                  <a:off x="3519489" y="4402159"/>
                  <a:ext cx="76974" cy="76974"/>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55" name="Oval 154">
                  <a:extLst>
                    <a:ext uri="{FF2B5EF4-FFF2-40B4-BE49-F238E27FC236}">
                      <a16:creationId xmlns:a16="http://schemas.microsoft.com/office/drawing/2014/main" id="{7547E62C-4521-460E-A997-24C190A1474C}"/>
                    </a:ext>
                  </a:extLst>
                </p:cNvPr>
                <p:cNvSpPr/>
                <p:nvPr/>
              </p:nvSpPr>
              <p:spPr bwMode="auto">
                <a:xfrm>
                  <a:off x="3514725" y="4485501"/>
                  <a:ext cx="90487" cy="90487"/>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17BB8A8A-0381-4426-9FA4-B696A9614C28}"/>
                    </a:ext>
                  </a:extLst>
                </p:cNvPr>
                <p:cNvSpPr/>
                <p:nvPr/>
              </p:nvSpPr>
              <p:spPr bwMode="auto">
                <a:xfrm>
                  <a:off x="3584820" y="4535144"/>
                  <a:ext cx="122581" cy="122581"/>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6CFA8F12-A12C-4F66-82A1-1E23B9AD7CB5}"/>
                    </a:ext>
                  </a:extLst>
                </p:cNvPr>
                <p:cNvSpPr/>
                <p:nvPr/>
              </p:nvSpPr>
              <p:spPr bwMode="auto">
                <a:xfrm>
                  <a:off x="3672926" y="4642300"/>
                  <a:ext cx="72575" cy="72575"/>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CD208F47-D8C5-40BA-A5B5-F609FE871AEB}"/>
                    </a:ext>
                  </a:extLst>
                </p:cNvPr>
                <p:cNvSpPr/>
                <p:nvPr/>
              </p:nvSpPr>
              <p:spPr bwMode="auto">
                <a:xfrm>
                  <a:off x="3741895" y="4680300"/>
                  <a:ext cx="48864" cy="48864"/>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3545EA20-E901-410B-9C6C-26289A066ABE}"/>
                    </a:ext>
                  </a:extLst>
                </p:cNvPr>
                <p:cNvSpPr/>
                <p:nvPr/>
              </p:nvSpPr>
              <p:spPr bwMode="auto">
                <a:xfrm>
                  <a:off x="3546720" y="4578701"/>
                  <a:ext cx="36576" cy="36576"/>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60" name="Oval 159">
                  <a:extLst>
                    <a:ext uri="{FF2B5EF4-FFF2-40B4-BE49-F238E27FC236}">
                      <a16:creationId xmlns:a16="http://schemas.microsoft.com/office/drawing/2014/main" id="{3562A133-460C-4B8A-A891-EF787A7F4FE3}"/>
                    </a:ext>
                  </a:extLst>
                </p:cNvPr>
                <p:cNvSpPr/>
                <p:nvPr/>
              </p:nvSpPr>
              <p:spPr bwMode="auto">
                <a:xfrm>
                  <a:off x="3634826" y="4662045"/>
                  <a:ext cx="36576" cy="36576"/>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34" name="Group 133">
              <a:extLst>
                <a:ext uri="{FF2B5EF4-FFF2-40B4-BE49-F238E27FC236}">
                  <a16:creationId xmlns:a16="http://schemas.microsoft.com/office/drawing/2014/main" id="{67482AC4-9B0D-4313-ABE7-772008121B44}"/>
                </a:ext>
              </a:extLst>
            </p:cNvPr>
            <p:cNvGrpSpPr/>
            <p:nvPr/>
          </p:nvGrpSpPr>
          <p:grpSpPr>
            <a:xfrm>
              <a:off x="7243789" y="5358163"/>
              <a:ext cx="1307789" cy="991544"/>
              <a:chOff x="3352294" y="5437130"/>
              <a:chExt cx="1307789" cy="991544"/>
            </a:xfrm>
          </p:grpSpPr>
          <p:sp>
            <p:nvSpPr>
              <p:cNvPr id="141" name="TextBox 140">
                <a:extLst>
                  <a:ext uri="{FF2B5EF4-FFF2-40B4-BE49-F238E27FC236}">
                    <a16:creationId xmlns:a16="http://schemas.microsoft.com/office/drawing/2014/main" id="{E2C31580-B8A4-4FD4-BC8F-051937C359B4}"/>
                  </a:ext>
                </a:extLst>
              </p:cNvPr>
              <p:cNvSpPr txBox="1"/>
              <p:nvPr/>
            </p:nvSpPr>
            <p:spPr>
              <a:xfrm>
                <a:off x="3352294" y="5856248"/>
                <a:ext cx="1307789" cy="572426"/>
              </a:xfrm>
              <a:prstGeom prst="rect">
                <a:avLst/>
              </a:prstGeom>
              <a:noFill/>
            </p:spPr>
            <p:txBody>
              <a:bodyPr wrap="square" lIns="175736" tIns="140589" rIns="175736" bIns="140589" rtlCol="0">
                <a:spAutoFit/>
              </a:body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1175" b="0" i="0" u="none" strike="noStrike" kern="1200" cap="none" spc="0" normalizeH="0" baseline="0" noProof="0" err="1">
                    <a:ln>
                      <a:noFill/>
                    </a:ln>
                    <a:gradFill>
                      <a:gsLst>
                        <a:gs pos="0">
                          <a:srgbClr val="E6E6E6">
                            <a:lumMod val="10000"/>
                          </a:srgbClr>
                        </a:gs>
                        <a:gs pos="100000">
                          <a:srgbClr val="E6E6E6">
                            <a:lumMod val="10000"/>
                          </a:srgbClr>
                        </a:gs>
                      </a:gsLst>
                      <a:lin ang="5400000" scaled="0"/>
                    </a:gradFill>
                    <a:effectLst/>
                    <a:uLnTx/>
                    <a:uFillTx/>
                    <a:latin typeface="Segoe UI"/>
                    <a:ea typeface="+mn-ea"/>
                    <a:cs typeface="+mn-cs"/>
                  </a:rPr>
                  <a:t>.Net</a:t>
                </a:r>
                <a:endParaRPr kumimoji="0" lang="en-US" sz="1175" b="0" i="0" u="none" strike="noStrike" kern="1200" cap="none" spc="0" normalizeH="0" baseline="0" noProof="0">
                  <a:ln>
                    <a:noFill/>
                  </a:ln>
                  <a:gradFill>
                    <a:gsLst>
                      <a:gs pos="0">
                        <a:srgbClr val="E6E6E6">
                          <a:lumMod val="10000"/>
                        </a:srgbClr>
                      </a:gs>
                      <a:gs pos="100000">
                        <a:srgbClr val="E6E6E6">
                          <a:lumMod val="10000"/>
                        </a:srgbClr>
                      </a:gs>
                    </a:gsLst>
                    <a:lin ang="5400000" scaled="0"/>
                  </a:gradFill>
                  <a:effectLst/>
                  <a:uLnTx/>
                  <a:uFillTx/>
                  <a:latin typeface="Segoe UI"/>
                  <a:ea typeface="+mn-ea"/>
                  <a:cs typeface="+mn-cs"/>
                </a:endParaRPr>
              </a:p>
            </p:txBody>
          </p:sp>
          <p:pic>
            <p:nvPicPr>
              <p:cNvPr id="142" name="Picture 141">
                <a:extLst>
                  <a:ext uri="{FF2B5EF4-FFF2-40B4-BE49-F238E27FC236}">
                    <a16:creationId xmlns:a16="http://schemas.microsoft.com/office/drawing/2014/main" id="{2A80AED5-E23F-4319-85D2-85797C796E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65579" y="5437130"/>
                <a:ext cx="845180" cy="443720"/>
              </a:xfrm>
              <a:prstGeom prst="rect">
                <a:avLst/>
              </a:prstGeom>
            </p:spPr>
          </p:pic>
        </p:grpSp>
        <p:grpSp>
          <p:nvGrpSpPr>
            <p:cNvPr id="135" name="Group 134">
              <a:extLst>
                <a:ext uri="{FF2B5EF4-FFF2-40B4-BE49-F238E27FC236}">
                  <a16:creationId xmlns:a16="http://schemas.microsoft.com/office/drawing/2014/main" id="{DF5F42FD-55FE-49B2-95C4-F4393ED3FBE4}"/>
                </a:ext>
              </a:extLst>
            </p:cNvPr>
            <p:cNvGrpSpPr/>
            <p:nvPr/>
          </p:nvGrpSpPr>
          <p:grpSpPr>
            <a:xfrm>
              <a:off x="5429247" y="5187201"/>
              <a:ext cx="1603187" cy="1260187"/>
              <a:chOff x="5042603" y="5198200"/>
              <a:chExt cx="1603187" cy="1260187"/>
            </a:xfrm>
          </p:grpSpPr>
          <p:sp>
            <p:nvSpPr>
              <p:cNvPr id="139" name="TextBox 138">
                <a:extLst>
                  <a:ext uri="{FF2B5EF4-FFF2-40B4-BE49-F238E27FC236}">
                    <a16:creationId xmlns:a16="http://schemas.microsoft.com/office/drawing/2014/main" id="{AF0AA849-AF24-4CCC-8973-8448581AC32C}"/>
                  </a:ext>
                </a:extLst>
              </p:cNvPr>
              <p:cNvSpPr txBox="1"/>
              <p:nvPr/>
            </p:nvSpPr>
            <p:spPr>
              <a:xfrm>
                <a:off x="5099737" y="5885961"/>
                <a:ext cx="1546053" cy="572426"/>
              </a:xfrm>
              <a:prstGeom prst="rect">
                <a:avLst/>
              </a:prstGeom>
              <a:noFill/>
            </p:spPr>
            <p:txBody>
              <a:bodyPr wrap="square" lIns="175736" tIns="140589" rIns="175736" bIns="140589" rtlCol="0">
                <a:spAutoFit/>
              </a:body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1175" b="0" i="0" u="none" strike="noStrike" kern="1200" cap="none" spc="0" normalizeH="0" baseline="0" noProof="0">
                    <a:ln>
                      <a:noFill/>
                    </a:ln>
                    <a:gradFill>
                      <a:gsLst>
                        <a:gs pos="0">
                          <a:srgbClr val="E6E6E6">
                            <a:lumMod val="10000"/>
                          </a:srgbClr>
                        </a:gs>
                        <a:gs pos="100000">
                          <a:srgbClr val="E6E6E6">
                            <a:lumMod val="10000"/>
                          </a:srgbClr>
                        </a:gs>
                      </a:gsLst>
                      <a:lin ang="5400000" scaled="0"/>
                    </a:gradFill>
                    <a:effectLst/>
                    <a:uLnTx/>
                    <a:uFillTx/>
                    <a:latin typeface="Segoe UI"/>
                    <a:ea typeface="+mn-ea"/>
                    <a:cs typeface="+mn-cs"/>
                  </a:rPr>
                  <a:t>Java</a:t>
                </a:r>
              </a:p>
            </p:txBody>
          </p:sp>
          <p:pic>
            <p:nvPicPr>
              <p:cNvPr id="140" name="Picture 4" descr="Image result for java">
                <a:extLst>
                  <a:ext uri="{FF2B5EF4-FFF2-40B4-BE49-F238E27FC236}">
                    <a16:creationId xmlns:a16="http://schemas.microsoft.com/office/drawing/2014/main" id="{618E3997-9E3C-42AB-B576-D15D229FF7F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42603" y="5198200"/>
                <a:ext cx="823811" cy="82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6" name="Group 135">
              <a:extLst>
                <a:ext uri="{FF2B5EF4-FFF2-40B4-BE49-F238E27FC236}">
                  <a16:creationId xmlns:a16="http://schemas.microsoft.com/office/drawing/2014/main" id="{C5A3F3A5-83D9-4031-B041-A6A595A8639C}"/>
                </a:ext>
              </a:extLst>
            </p:cNvPr>
            <p:cNvGrpSpPr/>
            <p:nvPr/>
          </p:nvGrpSpPr>
          <p:grpSpPr>
            <a:xfrm>
              <a:off x="7157139" y="4307315"/>
              <a:ext cx="2072121" cy="995883"/>
              <a:chOff x="5099736" y="4307315"/>
              <a:chExt cx="2072121" cy="995883"/>
            </a:xfrm>
          </p:grpSpPr>
          <p:sp>
            <p:nvSpPr>
              <p:cNvPr id="137" name="TextBox 136">
                <a:extLst>
                  <a:ext uri="{FF2B5EF4-FFF2-40B4-BE49-F238E27FC236}">
                    <a16:creationId xmlns:a16="http://schemas.microsoft.com/office/drawing/2014/main" id="{D59D1F4F-1BA4-4EF7-A952-124DD211D22F}"/>
                  </a:ext>
                </a:extLst>
              </p:cNvPr>
              <p:cNvSpPr txBox="1"/>
              <p:nvPr/>
            </p:nvSpPr>
            <p:spPr>
              <a:xfrm>
                <a:off x="5099736" y="4666761"/>
                <a:ext cx="2072121" cy="636437"/>
              </a:xfrm>
              <a:prstGeom prst="rect">
                <a:avLst/>
              </a:prstGeom>
              <a:noFill/>
            </p:spPr>
            <p:txBody>
              <a:bodyPr wrap="square" lIns="175736" tIns="140589" rIns="175736" bIns="140589" rtlCol="0">
                <a:spAutoFit/>
              </a:body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1537" b="0" i="0" u="none" strike="noStrike" kern="1200" cap="none" spc="0" normalizeH="0" baseline="0" noProof="0">
                    <a:ln>
                      <a:noFill/>
                    </a:ln>
                    <a:gradFill>
                      <a:gsLst>
                        <a:gs pos="0">
                          <a:srgbClr val="E6E6E6">
                            <a:lumMod val="10000"/>
                          </a:srgbClr>
                        </a:gs>
                        <a:gs pos="100000">
                          <a:srgbClr val="E6E6E6">
                            <a:lumMod val="10000"/>
                          </a:srgbClr>
                        </a:gs>
                      </a:gsLst>
                      <a:lin ang="5400000" scaled="0"/>
                    </a:gradFill>
                    <a:effectLst/>
                    <a:uLnTx/>
                    <a:uFillTx/>
                    <a:latin typeface="Segoe UI"/>
                    <a:ea typeface="+mn-ea"/>
                    <a:cs typeface="+mn-cs"/>
                  </a:rPr>
                  <a:t>Microservice</a:t>
                </a:r>
              </a:p>
            </p:txBody>
          </p:sp>
          <p:sp>
            <p:nvSpPr>
              <p:cNvPr id="138" name="Intelligence">
                <a:extLst>
                  <a:ext uri="{FF2B5EF4-FFF2-40B4-BE49-F238E27FC236}">
                    <a16:creationId xmlns:a16="http://schemas.microsoft.com/office/drawing/2014/main" id="{1D797868-B3B9-43E9-81D3-5186CD7F6100}"/>
                  </a:ext>
                </a:extLst>
              </p:cNvPr>
              <p:cNvSpPr>
                <a:spLocks noChangeAspect="1" noEditPoints="1"/>
              </p:cNvSpPr>
              <p:nvPr/>
            </p:nvSpPr>
            <p:spPr bwMode="auto">
              <a:xfrm>
                <a:off x="5217826" y="4307315"/>
                <a:ext cx="418077" cy="401735"/>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Tree>
    <p:extLst>
      <p:ext uri="{BB962C8B-B14F-4D97-AF65-F5344CB8AC3E}">
        <p14:creationId xmlns:p14="http://schemas.microsoft.com/office/powerpoint/2010/main" val="89655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 name="Rectangle 1">
            <a:extLst>
              <a:ext uri="{FF2B5EF4-FFF2-40B4-BE49-F238E27FC236}">
                <a16:creationId xmlns:a16="http://schemas.microsoft.com/office/drawing/2014/main" id="{A3B507D0-5BD5-4D77-A52D-9327FA2CD988}"/>
              </a:ext>
            </a:extLst>
          </p:cNvPr>
          <p:cNvSpPr/>
          <p:nvPr/>
        </p:nvSpPr>
        <p:spPr bwMode="auto">
          <a:xfrm>
            <a:off x="1" y="487"/>
            <a:ext cx="12192000" cy="6857027"/>
          </a:xfrm>
          <a:prstGeom prst="rect">
            <a:avLst/>
          </a:prstGeom>
          <a:solidFill>
            <a:srgbClr val="0071C5">
              <a:alpha val="3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4" name="Shape 454"/>
          <p:cNvSpPr txBox="1">
            <a:spLocks noGrp="1"/>
          </p:cNvSpPr>
          <p:nvPr>
            <p:ph type="title"/>
          </p:nvPr>
        </p:nvSpPr>
        <p:spPr>
          <a:xfrm>
            <a:off x="457200" y="365125"/>
            <a:ext cx="11430000" cy="1325563"/>
          </a:xfrm>
        </p:spPr>
        <p:txBody>
          <a:bodyPr>
            <a:normAutofit/>
          </a:bodyPr>
          <a:lstStyle/>
          <a:p>
            <a:r>
              <a:rPr lang="en-US" dirty="0">
                <a:gradFill>
                  <a:gsLst>
                    <a:gs pos="24336">
                      <a:schemeClr val="bg1"/>
                    </a:gs>
                    <a:gs pos="35000">
                      <a:schemeClr val="bg1"/>
                    </a:gs>
                  </a:gsLst>
                  <a:lin ang="5400000" scaled="0"/>
                </a:gradFill>
                <a:cs typeface="Arial" panose="020B0604020202020204" pitchFamily="34" charset="0"/>
              </a:rPr>
              <a:t>Containers</a:t>
            </a:r>
            <a:r>
              <a:rPr lang="en" dirty="0">
                <a:gradFill>
                  <a:gsLst>
                    <a:gs pos="24336">
                      <a:schemeClr val="bg1"/>
                    </a:gs>
                    <a:gs pos="35000">
                      <a:schemeClr val="bg1"/>
                    </a:gs>
                  </a:gsLst>
                  <a:lin ang="5400000" scaled="0"/>
                </a:gradFill>
                <a:cs typeface="Arial" panose="020B0604020202020204" pitchFamily="34" charset="0"/>
              </a:rPr>
              <a:t> </a:t>
            </a:r>
            <a:r>
              <a:rPr lang="en-US" dirty="0">
                <a:gradFill>
                  <a:gsLst>
                    <a:gs pos="24336">
                      <a:schemeClr val="bg1"/>
                    </a:gs>
                    <a:gs pos="35000">
                      <a:schemeClr val="bg1"/>
                    </a:gs>
                  </a:gsLst>
                  <a:lin ang="5400000" scaled="0"/>
                </a:gradFill>
                <a:cs typeface="Arial" panose="020B0604020202020204" pitchFamily="34" charset="0"/>
              </a:rPr>
              <a:t>Deliver </a:t>
            </a:r>
            <a:r>
              <a:rPr lang="en" dirty="0">
                <a:gradFill>
                  <a:gsLst>
                    <a:gs pos="24336">
                      <a:schemeClr val="bg1"/>
                    </a:gs>
                    <a:gs pos="35000">
                      <a:schemeClr val="bg1"/>
                    </a:gs>
                  </a:gsLst>
                  <a:lin ang="5400000" scaled="0"/>
                </a:gradFill>
                <a:cs typeface="Arial" panose="020B0604020202020204" pitchFamily="34" charset="0"/>
              </a:rPr>
              <a:t>Speed, </a:t>
            </a:r>
            <a:r>
              <a:rPr lang="en-US" dirty="0">
                <a:gradFill>
                  <a:gsLst>
                    <a:gs pos="24336">
                      <a:schemeClr val="bg1"/>
                    </a:gs>
                    <a:gs pos="35000">
                      <a:schemeClr val="bg1"/>
                    </a:gs>
                  </a:gsLst>
                  <a:lin ang="5400000" scaled="0"/>
                </a:gradFill>
                <a:cs typeface="Arial" panose="020B0604020202020204" pitchFamily="34" charset="0"/>
              </a:rPr>
              <a:t>F</a:t>
            </a:r>
            <a:r>
              <a:rPr lang="en" dirty="0">
                <a:gradFill>
                  <a:gsLst>
                    <a:gs pos="24336">
                      <a:schemeClr val="bg1"/>
                    </a:gs>
                    <a:gs pos="35000">
                      <a:schemeClr val="bg1"/>
                    </a:gs>
                  </a:gsLst>
                  <a:lin ang="5400000" scaled="0"/>
                </a:gradFill>
                <a:cs typeface="Arial" panose="020B0604020202020204" pitchFamily="34" charset="0"/>
              </a:rPr>
              <a:t>lexibility and </a:t>
            </a:r>
            <a:r>
              <a:rPr lang="en-US" dirty="0">
                <a:gradFill>
                  <a:gsLst>
                    <a:gs pos="24336">
                      <a:schemeClr val="bg1"/>
                    </a:gs>
                    <a:gs pos="35000">
                      <a:schemeClr val="bg1"/>
                    </a:gs>
                  </a:gsLst>
                  <a:lin ang="5400000" scaled="0"/>
                </a:gradFill>
                <a:cs typeface="Arial" panose="020B0604020202020204" pitchFamily="34" charset="0"/>
              </a:rPr>
              <a:t>S</a:t>
            </a:r>
            <a:r>
              <a:rPr lang="en" dirty="0">
                <a:gradFill>
                  <a:gsLst>
                    <a:gs pos="24336">
                      <a:schemeClr val="bg1"/>
                    </a:gs>
                    <a:gs pos="35000">
                      <a:schemeClr val="bg1"/>
                    </a:gs>
                  </a:gsLst>
                  <a:lin ang="5400000" scaled="0"/>
                </a:gradFill>
                <a:cs typeface="Arial" panose="020B0604020202020204" pitchFamily="34" charset="0"/>
              </a:rPr>
              <a:t>avings</a:t>
            </a:r>
          </a:p>
        </p:txBody>
      </p:sp>
      <p:sp>
        <p:nvSpPr>
          <p:cNvPr id="19" name="Oval 18">
            <a:extLst>
              <a:ext uri="{FF2B5EF4-FFF2-40B4-BE49-F238E27FC236}">
                <a16:creationId xmlns:a16="http://schemas.microsoft.com/office/drawing/2014/main" id="{D005A864-33FE-4BF0-9E4B-2442307EC18C}"/>
              </a:ext>
            </a:extLst>
          </p:cNvPr>
          <p:cNvSpPr/>
          <p:nvPr/>
        </p:nvSpPr>
        <p:spPr bwMode="auto">
          <a:xfrm>
            <a:off x="724650" y="1993045"/>
            <a:ext cx="2411334" cy="2411383"/>
          </a:xfrm>
          <a:prstGeom prst="ellipse">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0" normalizeH="0" baseline="0" noProof="0">
                <a:ln>
                  <a:noFill/>
                </a:ln>
                <a:gradFill>
                  <a:gsLst>
                    <a:gs pos="81416">
                      <a:srgbClr val="FFFFFF"/>
                    </a:gs>
                    <a:gs pos="50000">
                      <a:srgbClr val="FFFFFF"/>
                    </a:gs>
                  </a:gsLst>
                  <a:lin ang="0" scaled="1"/>
                </a:gradFill>
                <a:effectLst/>
                <a:uLnTx/>
                <a:uFillTx/>
                <a:latin typeface="Segoe UI" panose="020B0502040204020203" pitchFamily="34" charset="0"/>
                <a:ea typeface="Segoe UI" panose="020B0502040204020203" pitchFamily="34" charset="0"/>
                <a:cs typeface="Segoe UI" panose="020B0502040204020203" pitchFamily="34" charset="0"/>
              </a:rPr>
              <a:t>Agility</a:t>
            </a:r>
          </a:p>
        </p:txBody>
      </p:sp>
      <p:sp>
        <p:nvSpPr>
          <p:cNvPr id="24" name="Oval 23">
            <a:extLst>
              <a:ext uri="{FF2B5EF4-FFF2-40B4-BE49-F238E27FC236}">
                <a16:creationId xmlns:a16="http://schemas.microsoft.com/office/drawing/2014/main" id="{D005A864-33FE-4BF0-9E4B-2442307EC18C}"/>
              </a:ext>
            </a:extLst>
          </p:cNvPr>
          <p:cNvSpPr/>
          <p:nvPr/>
        </p:nvSpPr>
        <p:spPr bwMode="auto">
          <a:xfrm>
            <a:off x="4890333" y="1993045"/>
            <a:ext cx="2411334" cy="2411383"/>
          </a:xfrm>
          <a:prstGeom prst="ellipse">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0" normalizeH="0" baseline="0" noProof="0">
                <a:ln>
                  <a:noFill/>
                </a:ln>
                <a:gradFill>
                  <a:gsLst>
                    <a:gs pos="81416">
                      <a:srgbClr val="FFFFFF"/>
                    </a:gs>
                    <a:gs pos="50000">
                      <a:srgbClr val="FFFFFF"/>
                    </a:gs>
                  </a:gsLst>
                  <a:lin ang="0" scaled="1"/>
                </a:gradFill>
                <a:effectLst/>
                <a:uLnTx/>
                <a:uFillTx/>
                <a:latin typeface="Segoe UI" panose="020B0502040204020203" pitchFamily="34" charset="0"/>
                <a:ea typeface="Segoe UI" panose="020B0502040204020203" pitchFamily="34" charset="0"/>
                <a:cs typeface="Segoe UI" panose="020B0502040204020203" pitchFamily="34" charset="0"/>
              </a:rPr>
              <a:t>Portability</a:t>
            </a:r>
          </a:p>
        </p:txBody>
      </p:sp>
      <p:sp>
        <p:nvSpPr>
          <p:cNvPr id="25" name="Oval 24">
            <a:extLst>
              <a:ext uri="{FF2B5EF4-FFF2-40B4-BE49-F238E27FC236}">
                <a16:creationId xmlns:a16="http://schemas.microsoft.com/office/drawing/2014/main" id="{D005A864-33FE-4BF0-9E4B-2442307EC18C}"/>
              </a:ext>
            </a:extLst>
          </p:cNvPr>
          <p:cNvSpPr/>
          <p:nvPr/>
        </p:nvSpPr>
        <p:spPr bwMode="auto">
          <a:xfrm>
            <a:off x="9053810" y="1993045"/>
            <a:ext cx="2411334" cy="2411383"/>
          </a:xfrm>
          <a:prstGeom prst="ellipse">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0" normalizeH="0" baseline="0" noProof="0" dirty="0">
                <a:ln>
                  <a:noFill/>
                </a:ln>
                <a:gradFill>
                  <a:gsLst>
                    <a:gs pos="81416">
                      <a:srgbClr val="FFFFFF"/>
                    </a:gs>
                    <a:gs pos="50000">
                      <a:srgbClr val="FFFFFF"/>
                    </a:gs>
                  </a:gsLst>
                  <a:lin ang="0" scaled="1"/>
                </a:gradFill>
                <a:effectLst/>
                <a:uLnTx/>
                <a:uFillTx/>
                <a:latin typeface="Segoe UI" panose="020B0502040204020203" pitchFamily="34" charset="0"/>
                <a:ea typeface="Segoe UI" panose="020B0502040204020203" pitchFamily="34" charset="0"/>
                <a:cs typeface="Segoe UI" panose="020B0502040204020203" pitchFamily="34" charset="0"/>
              </a:rPr>
              <a:t>Rapid Scale</a:t>
            </a:r>
          </a:p>
        </p:txBody>
      </p:sp>
      <p:sp>
        <p:nvSpPr>
          <p:cNvPr id="4" name="TextBox 3"/>
          <p:cNvSpPr txBox="1"/>
          <p:nvPr/>
        </p:nvSpPr>
        <p:spPr>
          <a:xfrm>
            <a:off x="832585" y="4517511"/>
            <a:ext cx="2191929"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81416">
                      <a:srgbClr val="FFFFFF"/>
                    </a:gs>
                    <a:gs pos="50000">
                      <a:srgbClr val="FFFFFF"/>
                    </a:gs>
                  </a:gsLst>
                  <a:lin ang="0" scaled="1"/>
                </a:gradFill>
                <a:effectLst/>
                <a:uLnTx/>
                <a:uFillTx/>
                <a:latin typeface="Arial" panose="020B0604020202020204" pitchFamily="34" charset="0"/>
                <a:ea typeface="+mn-ea"/>
                <a:cs typeface="Arial" panose="020B0604020202020204" pitchFamily="34" charset="0"/>
              </a:rPr>
              <a:t>Ship </a:t>
            </a:r>
            <a:br>
              <a:rPr kumimoji="0" lang="en-US" sz="1961" b="1" i="0" u="none" strike="noStrike" kern="1200" cap="none" spc="0" normalizeH="0" baseline="0" noProof="0">
                <a:ln>
                  <a:noFill/>
                </a:ln>
                <a:gradFill>
                  <a:gsLst>
                    <a:gs pos="81416">
                      <a:srgbClr val="FFFFFF"/>
                    </a:gs>
                    <a:gs pos="50000">
                      <a:srgbClr val="FFFFFF"/>
                    </a:gs>
                  </a:gsLst>
                  <a:lin ang="0" scaled="1"/>
                </a:gradFill>
                <a:effectLst/>
                <a:uLnTx/>
                <a:uFillTx/>
                <a:latin typeface="Arial" panose="020B0604020202020204" pitchFamily="34" charset="0"/>
                <a:ea typeface="+mn-ea"/>
                <a:cs typeface="Arial" panose="020B0604020202020204" pitchFamily="34" charset="0"/>
              </a:rPr>
            </a:br>
            <a:r>
              <a:rPr kumimoji="0" lang="en-US" sz="1961" b="1" i="0" u="none" strike="noStrike" kern="1200" cap="none" spc="0" normalizeH="0" baseline="0" noProof="0">
                <a:ln>
                  <a:noFill/>
                </a:ln>
                <a:gradFill>
                  <a:gsLst>
                    <a:gs pos="81416">
                      <a:srgbClr val="FFFFFF"/>
                    </a:gs>
                    <a:gs pos="50000">
                      <a:srgbClr val="FFFFFF"/>
                    </a:gs>
                  </a:gsLst>
                  <a:lin ang="0" scaled="1"/>
                </a:gradFill>
                <a:effectLst/>
                <a:uLnTx/>
                <a:uFillTx/>
                <a:latin typeface="Arial" panose="020B0604020202020204" pitchFamily="34" charset="0"/>
                <a:ea typeface="+mn-ea"/>
                <a:cs typeface="Arial" panose="020B0604020202020204" pitchFamily="34" charset="0"/>
              </a:rPr>
              <a:t>apps faster</a:t>
            </a:r>
          </a:p>
        </p:txBody>
      </p:sp>
      <p:sp>
        <p:nvSpPr>
          <p:cNvPr id="26" name="TextBox 25"/>
          <p:cNvSpPr txBox="1"/>
          <p:nvPr/>
        </p:nvSpPr>
        <p:spPr>
          <a:xfrm>
            <a:off x="8802394" y="4517511"/>
            <a:ext cx="2914165"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81416">
                      <a:srgbClr val="FFFFFF"/>
                    </a:gs>
                    <a:gs pos="50000">
                      <a:srgbClr val="FFFFFF"/>
                    </a:gs>
                  </a:gsLst>
                  <a:lin ang="0" scaled="1"/>
                </a:gradFill>
                <a:effectLst/>
                <a:uLnTx/>
                <a:uFillTx/>
                <a:latin typeface="Arial" panose="020B0604020202020204" pitchFamily="34" charset="0"/>
                <a:ea typeface="+mn-ea"/>
                <a:cs typeface="Arial" panose="020B0604020202020204" pitchFamily="34" charset="0"/>
              </a:rPr>
              <a:t>Scale application</a:t>
            </a:r>
            <a:br>
              <a:rPr kumimoji="0" lang="en-US" sz="1961" b="1" i="0" u="none" strike="noStrike" kern="1200" cap="none" spc="0" normalizeH="0" baseline="0" noProof="0">
                <a:ln>
                  <a:noFill/>
                </a:ln>
                <a:gradFill>
                  <a:gsLst>
                    <a:gs pos="81416">
                      <a:srgbClr val="FFFFFF"/>
                    </a:gs>
                    <a:gs pos="50000">
                      <a:srgbClr val="FFFFFF"/>
                    </a:gs>
                  </a:gsLst>
                  <a:lin ang="0" scaled="1"/>
                </a:gradFill>
                <a:effectLst/>
                <a:uLnTx/>
                <a:uFillTx/>
                <a:latin typeface="Arial" panose="020B0604020202020204" pitchFamily="34" charset="0"/>
                <a:ea typeface="+mn-ea"/>
                <a:cs typeface="Arial" panose="020B0604020202020204" pitchFamily="34" charset="0"/>
              </a:rPr>
            </a:br>
            <a:r>
              <a:rPr kumimoji="0" lang="en-US" sz="1961" b="1" i="0" u="none" strike="noStrike" kern="1200" cap="none" spc="0" normalizeH="0" baseline="0" noProof="0">
                <a:ln>
                  <a:noFill/>
                </a:ln>
                <a:gradFill>
                  <a:gsLst>
                    <a:gs pos="81416">
                      <a:srgbClr val="FFFFFF"/>
                    </a:gs>
                    <a:gs pos="50000">
                      <a:srgbClr val="FFFFFF"/>
                    </a:gs>
                  </a:gsLst>
                  <a:lin ang="0" scaled="1"/>
                </a:gradFill>
                <a:effectLst/>
                <a:uLnTx/>
                <a:uFillTx/>
                <a:latin typeface="Arial" panose="020B0604020202020204" pitchFamily="34" charset="0"/>
                <a:ea typeface="+mn-ea"/>
                <a:cs typeface="Arial" panose="020B0604020202020204" pitchFamily="34" charset="0"/>
              </a:rPr>
              <a:t>to meet demand</a:t>
            </a:r>
          </a:p>
        </p:txBody>
      </p:sp>
      <p:sp>
        <p:nvSpPr>
          <p:cNvPr id="27" name="TextBox 26"/>
          <p:cNvSpPr txBox="1"/>
          <p:nvPr/>
        </p:nvSpPr>
        <p:spPr>
          <a:xfrm>
            <a:off x="4849028" y="4517511"/>
            <a:ext cx="2496265"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81416">
                      <a:srgbClr val="FFFFFF"/>
                    </a:gs>
                    <a:gs pos="50000">
                      <a:srgbClr val="FFFFFF"/>
                    </a:gs>
                  </a:gsLst>
                  <a:lin ang="0" scaled="1"/>
                </a:gradFill>
                <a:effectLst/>
                <a:uLnTx/>
                <a:uFillTx/>
                <a:latin typeface="Arial" panose="020B0604020202020204" pitchFamily="34" charset="0"/>
                <a:ea typeface="+mn-ea"/>
                <a:cs typeface="Arial" panose="020B0604020202020204" pitchFamily="34" charset="0"/>
              </a:rPr>
              <a:t>Easily move </a:t>
            </a:r>
            <a:br>
              <a:rPr kumimoji="0" lang="en-US" sz="1961" b="1" i="0" u="none" strike="noStrike" kern="1200" cap="none" spc="0" normalizeH="0" baseline="0" noProof="0">
                <a:ln>
                  <a:noFill/>
                </a:ln>
                <a:gradFill>
                  <a:gsLst>
                    <a:gs pos="81416">
                      <a:srgbClr val="FFFFFF"/>
                    </a:gs>
                    <a:gs pos="50000">
                      <a:srgbClr val="FFFFFF"/>
                    </a:gs>
                  </a:gsLst>
                  <a:lin ang="0" scaled="1"/>
                </a:gradFill>
                <a:effectLst/>
                <a:uLnTx/>
                <a:uFillTx/>
                <a:latin typeface="Arial" panose="020B0604020202020204" pitchFamily="34" charset="0"/>
                <a:ea typeface="+mn-ea"/>
                <a:cs typeface="Arial" panose="020B0604020202020204" pitchFamily="34" charset="0"/>
              </a:rPr>
            </a:br>
            <a:r>
              <a:rPr kumimoji="0" lang="en-US" sz="1961" b="1" i="0" u="none" strike="noStrike" kern="1200" cap="none" spc="0" normalizeH="0" baseline="0" noProof="0">
                <a:ln>
                  <a:noFill/>
                </a:ln>
                <a:gradFill>
                  <a:gsLst>
                    <a:gs pos="81416">
                      <a:srgbClr val="FFFFFF"/>
                    </a:gs>
                    <a:gs pos="50000">
                      <a:srgbClr val="FFFFFF"/>
                    </a:gs>
                  </a:gsLst>
                  <a:lin ang="0" scaled="1"/>
                </a:gradFill>
                <a:effectLst/>
                <a:uLnTx/>
                <a:uFillTx/>
                <a:latin typeface="Arial" panose="020B0604020202020204" pitchFamily="34" charset="0"/>
                <a:ea typeface="+mn-ea"/>
                <a:cs typeface="Arial" panose="020B0604020202020204" pitchFamily="34" charset="0"/>
              </a:rPr>
              <a:t>workloads</a:t>
            </a:r>
          </a:p>
        </p:txBody>
      </p:sp>
    </p:spTree>
    <p:extLst>
      <p:ext uri="{BB962C8B-B14F-4D97-AF65-F5344CB8AC3E}">
        <p14:creationId xmlns:p14="http://schemas.microsoft.com/office/powerpoint/2010/main" val="419327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966F-5BE1-4714-85C1-A80E985F5D6C}"/>
              </a:ext>
            </a:extLst>
          </p:cNvPr>
          <p:cNvSpPr>
            <a:spLocks noGrp="1"/>
          </p:cNvSpPr>
          <p:nvPr>
            <p:ph type="title"/>
          </p:nvPr>
        </p:nvSpPr>
        <p:spPr>
          <a:xfrm>
            <a:off x="365760" y="197722"/>
            <a:ext cx="11430000" cy="1325563"/>
          </a:xfrm>
        </p:spPr>
        <p:txBody>
          <a:bodyPr/>
          <a:lstStyle/>
          <a:p>
            <a:r>
              <a:rPr lang="en-US" dirty="0">
                <a:solidFill>
                  <a:schemeClr val="bg1"/>
                </a:solidFill>
              </a:rPr>
              <a:t>Containers as a Common Deployment Currency</a:t>
            </a:r>
          </a:p>
        </p:txBody>
      </p:sp>
      <p:sp>
        <p:nvSpPr>
          <p:cNvPr id="5" name="Rectangle: Rounded Corners 4">
            <a:extLst>
              <a:ext uri="{FF2B5EF4-FFF2-40B4-BE49-F238E27FC236}">
                <a16:creationId xmlns:a16="http://schemas.microsoft.com/office/drawing/2014/main" id="{7DC5AD74-C6D8-4975-B045-9D9EC12B8B41}"/>
              </a:ext>
            </a:extLst>
          </p:cNvPr>
          <p:cNvSpPr/>
          <p:nvPr/>
        </p:nvSpPr>
        <p:spPr bwMode="auto">
          <a:xfrm>
            <a:off x="4745822" y="3548234"/>
            <a:ext cx="2702678" cy="92407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Azure Container Registry</a:t>
            </a:r>
          </a:p>
        </p:txBody>
      </p:sp>
      <p:cxnSp>
        <p:nvCxnSpPr>
          <p:cNvPr id="9" name="Straight Arrow Connector 8">
            <a:extLst>
              <a:ext uri="{FF2B5EF4-FFF2-40B4-BE49-F238E27FC236}">
                <a16:creationId xmlns:a16="http://schemas.microsoft.com/office/drawing/2014/main" id="{8A705E2E-1F79-422B-A3A6-37FCA49C9B47}"/>
              </a:ext>
            </a:extLst>
          </p:cNvPr>
          <p:cNvCxnSpPr>
            <a:cxnSpLocks/>
          </p:cNvCxnSpPr>
          <p:nvPr/>
        </p:nvCxnSpPr>
        <p:spPr>
          <a:xfrm flipV="1">
            <a:off x="6096000" y="4543592"/>
            <a:ext cx="0" cy="5705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782E903-FB0B-47C7-B582-75EBF2D4776B}"/>
              </a:ext>
            </a:extLst>
          </p:cNvPr>
          <p:cNvCxnSpPr>
            <a:cxnSpLocks/>
          </p:cNvCxnSpPr>
          <p:nvPr/>
        </p:nvCxnSpPr>
        <p:spPr>
          <a:xfrm flipH="1" flipV="1">
            <a:off x="3206931" y="2551343"/>
            <a:ext cx="1738696" cy="8570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8D7842D-BF37-469C-B7F3-C0300A73E4EB}"/>
              </a:ext>
            </a:extLst>
          </p:cNvPr>
          <p:cNvCxnSpPr>
            <a:cxnSpLocks/>
          </p:cNvCxnSpPr>
          <p:nvPr/>
        </p:nvCxnSpPr>
        <p:spPr>
          <a:xfrm flipV="1">
            <a:off x="6733904" y="2547037"/>
            <a:ext cx="148075" cy="9262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6333758-484F-4916-9176-1F413EDF44C7}"/>
              </a:ext>
            </a:extLst>
          </p:cNvPr>
          <p:cNvCxnSpPr>
            <a:cxnSpLocks/>
          </p:cNvCxnSpPr>
          <p:nvPr/>
        </p:nvCxnSpPr>
        <p:spPr>
          <a:xfrm flipV="1">
            <a:off x="7060474" y="2547037"/>
            <a:ext cx="1724297" cy="926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E9AE87D-E1E8-47AA-A056-11B2F5C8074E}"/>
              </a:ext>
            </a:extLst>
          </p:cNvPr>
          <p:cNvCxnSpPr>
            <a:cxnSpLocks/>
          </p:cNvCxnSpPr>
          <p:nvPr/>
        </p:nvCxnSpPr>
        <p:spPr>
          <a:xfrm flipH="1" flipV="1">
            <a:off x="5329842" y="2542300"/>
            <a:ext cx="318086" cy="9310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1E15D80-A3F0-4715-8FDA-5080CAE0D044}"/>
              </a:ext>
            </a:extLst>
          </p:cNvPr>
          <p:cNvSpPr/>
          <p:nvPr/>
        </p:nvSpPr>
        <p:spPr bwMode="auto">
          <a:xfrm>
            <a:off x="414907" y="5235769"/>
            <a:ext cx="11362187" cy="11967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Choice of developer tools &amp; clients</a:t>
            </a:r>
          </a:p>
        </p:txBody>
      </p:sp>
      <p:sp>
        <p:nvSpPr>
          <p:cNvPr id="19" name="Rectangle: Rounded Corners 18">
            <a:extLst>
              <a:ext uri="{FF2B5EF4-FFF2-40B4-BE49-F238E27FC236}">
                <a16:creationId xmlns:a16="http://schemas.microsoft.com/office/drawing/2014/main" id="{56E6EE1D-14A6-46CE-9549-71808394C574}"/>
              </a:ext>
            </a:extLst>
          </p:cNvPr>
          <p:cNvSpPr/>
          <p:nvPr/>
        </p:nvSpPr>
        <p:spPr bwMode="auto">
          <a:xfrm>
            <a:off x="4744661" y="3548234"/>
            <a:ext cx="2702678" cy="924078"/>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Azure Container Registry</a:t>
            </a:r>
          </a:p>
        </p:txBody>
      </p:sp>
      <p:sp>
        <p:nvSpPr>
          <p:cNvPr id="21" name="Rectangle: Rounded Corners 20">
            <a:extLst>
              <a:ext uri="{FF2B5EF4-FFF2-40B4-BE49-F238E27FC236}">
                <a16:creationId xmlns:a16="http://schemas.microsoft.com/office/drawing/2014/main" id="{8C0E60C8-2B04-4660-8223-074642ED95D5}"/>
              </a:ext>
            </a:extLst>
          </p:cNvPr>
          <p:cNvSpPr/>
          <p:nvPr/>
        </p:nvSpPr>
        <p:spPr bwMode="auto">
          <a:xfrm>
            <a:off x="1379291" y="1586769"/>
            <a:ext cx="2263467" cy="82471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Azure Container Instance</a:t>
            </a:r>
          </a:p>
        </p:txBody>
      </p:sp>
      <p:sp>
        <p:nvSpPr>
          <p:cNvPr id="23" name="Rectangle: Rounded Corners 22">
            <a:extLst>
              <a:ext uri="{FF2B5EF4-FFF2-40B4-BE49-F238E27FC236}">
                <a16:creationId xmlns:a16="http://schemas.microsoft.com/office/drawing/2014/main" id="{E2845CC2-513B-47DF-A781-6134DF2E9A87}"/>
              </a:ext>
            </a:extLst>
          </p:cNvPr>
          <p:cNvSpPr/>
          <p:nvPr/>
        </p:nvSpPr>
        <p:spPr bwMode="auto">
          <a:xfrm>
            <a:off x="4395952" y="1586769"/>
            <a:ext cx="1251975" cy="82471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Service</a:t>
            </a:r>
          </a:p>
        </p:txBody>
      </p:sp>
      <p:sp>
        <p:nvSpPr>
          <p:cNvPr id="25" name="Rectangle: Rounded Corners 24">
            <a:extLst>
              <a:ext uri="{FF2B5EF4-FFF2-40B4-BE49-F238E27FC236}">
                <a16:creationId xmlns:a16="http://schemas.microsoft.com/office/drawing/2014/main" id="{86C4CED2-9846-4F3C-8129-96FDF811627D}"/>
              </a:ext>
            </a:extLst>
          </p:cNvPr>
          <p:cNvSpPr/>
          <p:nvPr/>
        </p:nvSpPr>
        <p:spPr bwMode="auto">
          <a:xfrm>
            <a:off x="8406291" y="1487405"/>
            <a:ext cx="2702678" cy="924078"/>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Open Source</a:t>
            </a:r>
          </a:p>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Docker, Kubernetes, Mesosphere, </a:t>
            </a:r>
            <a:r>
              <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OpenShift</a:t>
            </a:r>
            <a:endParaRPr kumimoji="0" lang="en-US" sz="137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94C038AF-4091-48FA-81C6-719926F94BDD}"/>
              </a:ext>
            </a:extLst>
          </p:cNvPr>
          <p:cNvSpPr/>
          <p:nvPr/>
        </p:nvSpPr>
        <p:spPr bwMode="auto">
          <a:xfrm>
            <a:off x="6401121" y="1586769"/>
            <a:ext cx="1251975" cy="82471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Fabric</a:t>
            </a:r>
          </a:p>
        </p:txBody>
      </p:sp>
      <p:sp>
        <p:nvSpPr>
          <p:cNvPr id="31" name="Rectangle: Rounded Corners 30">
            <a:extLst>
              <a:ext uri="{FF2B5EF4-FFF2-40B4-BE49-F238E27FC236}">
                <a16:creationId xmlns:a16="http://schemas.microsoft.com/office/drawing/2014/main" id="{88D5BE9E-DAE1-4BF0-B1E2-1E7C55EF9695}"/>
              </a:ext>
            </a:extLst>
          </p:cNvPr>
          <p:cNvSpPr/>
          <p:nvPr/>
        </p:nvSpPr>
        <p:spPr bwMode="auto">
          <a:xfrm>
            <a:off x="8670255" y="3473313"/>
            <a:ext cx="2702678" cy="82471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lang="en-US" sz="2000" dirty="0">
                <a:gradFill>
                  <a:gsLst>
                    <a:gs pos="0">
                      <a:srgbClr val="FFFFFF"/>
                    </a:gs>
                    <a:gs pos="100000">
                      <a:srgbClr val="FFFFFF"/>
                    </a:gs>
                  </a:gsLst>
                  <a:lin ang="5400000" scaled="0"/>
                </a:gradFill>
                <a:latin typeface="Segoe UI Semilight"/>
                <a:ea typeface="Segoe UI" pitchFamily="34" charset="0"/>
                <a:cs typeface="Segoe UI" pitchFamily="34" charset="0"/>
              </a:rPr>
              <a:t>Azure Container Service (AKS)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7EC8969C-3E5D-4EEA-82FB-7C8876F37FC2}"/>
              </a:ext>
            </a:extLst>
          </p:cNvPr>
          <p:cNvCxnSpPr>
            <a:cxnSpLocks/>
          </p:cNvCxnSpPr>
          <p:nvPr/>
        </p:nvCxnSpPr>
        <p:spPr>
          <a:xfrm flipV="1">
            <a:off x="7479439" y="3895357"/>
            <a:ext cx="1019888" cy="630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5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110F1-87D7-41BA-994C-FEE948155C1A}"/>
              </a:ext>
            </a:extLst>
          </p:cNvPr>
          <p:cNvSpPr>
            <a:spLocks noGrp="1"/>
          </p:cNvSpPr>
          <p:nvPr>
            <p:ph type="title"/>
          </p:nvPr>
        </p:nvSpPr>
        <p:spPr>
          <a:xfrm>
            <a:off x="365760" y="365125"/>
            <a:ext cx="11430000" cy="1325563"/>
          </a:xfrm>
        </p:spPr>
        <p:txBody>
          <a:bodyPr/>
          <a:lstStyle/>
          <a:p>
            <a:r>
              <a:rPr lang="en-US" dirty="0">
                <a:solidFill>
                  <a:schemeClr val="bg1"/>
                </a:solidFill>
              </a:rPr>
              <a:t>Container Orchestrator Features</a:t>
            </a:r>
            <a:endParaRPr lang="en-US" dirty="0"/>
          </a:p>
        </p:txBody>
      </p:sp>
      <p:sp>
        <p:nvSpPr>
          <p:cNvPr id="5" name="Content Placeholder 4">
            <a:extLst>
              <a:ext uri="{FF2B5EF4-FFF2-40B4-BE49-F238E27FC236}">
                <a16:creationId xmlns:a16="http://schemas.microsoft.com/office/drawing/2014/main" id="{73270CB2-F156-41F1-AE65-784499C52F91}"/>
              </a:ext>
            </a:extLst>
          </p:cNvPr>
          <p:cNvSpPr>
            <a:spLocks noGrp="1"/>
          </p:cNvSpPr>
          <p:nvPr>
            <p:ph idx="1"/>
          </p:nvPr>
        </p:nvSpPr>
        <p:spPr/>
        <p:txBody>
          <a:bodyPr/>
          <a:lstStyle/>
          <a:p>
            <a:r>
              <a:rPr lang="en-US" dirty="0">
                <a:solidFill>
                  <a:schemeClr val="bg1"/>
                </a:solidFill>
              </a:rPr>
              <a:t>Automatic </a:t>
            </a:r>
            <a:r>
              <a:rPr lang="en-US" dirty="0" err="1">
                <a:solidFill>
                  <a:schemeClr val="bg1"/>
                </a:solidFill>
              </a:rPr>
              <a:t>binpacking</a:t>
            </a:r>
            <a:endParaRPr lang="en-US" dirty="0">
              <a:solidFill>
                <a:schemeClr val="bg1"/>
              </a:solidFill>
            </a:endParaRPr>
          </a:p>
          <a:p>
            <a:r>
              <a:rPr lang="en-US" dirty="0">
                <a:solidFill>
                  <a:schemeClr val="bg1"/>
                </a:solidFill>
              </a:rPr>
              <a:t>Horizontal scaling</a:t>
            </a:r>
          </a:p>
          <a:p>
            <a:r>
              <a:rPr lang="en-US" dirty="0">
                <a:solidFill>
                  <a:schemeClr val="bg1"/>
                </a:solidFill>
              </a:rPr>
              <a:t>Self-healing</a:t>
            </a:r>
          </a:p>
          <a:p>
            <a:r>
              <a:rPr lang="en-US" dirty="0">
                <a:solidFill>
                  <a:schemeClr val="bg1"/>
                </a:solidFill>
              </a:rPr>
              <a:t>Service discovery and load balancing</a:t>
            </a:r>
          </a:p>
          <a:p>
            <a:r>
              <a:rPr lang="en-US" dirty="0">
                <a:solidFill>
                  <a:schemeClr val="bg1"/>
                </a:solidFill>
              </a:rPr>
              <a:t>Automated rollouts and rollbacks</a:t>
            </a:r>
          </a:p>
          <a:p>
            <a:r>
              <a:rPr lang="en-US" dirty="0">
                <a:solidFill>
                  <a:schemeClr val="bg1"/>
                </a:solidFill>
              </a:rPr>
              <a:t>Secret and configuration management</a:t>
            </a:r>
          </a:p>
          <a:p>
            <a:r>
              <a:rPr lang="en-US" dirty="0">
                <a:solidFill>
                  <a:schemeClr val="bg1"/>
                </a:solidFill>
              </a:rPr>
              <a:t>Storage orchestration</a:t>
            </a:r>
          </a:p>
          <a:p>
            <a:r>
              <a:rPr lang="en-US" dirty="0">
                <a:solidFill>
                  <a:schemeClr val="bg1"/>
                </a:solidFill>
              </a:rPr>
              <a:t>Batch execution </a:t>
            </a:r>
          </a:p>
        </p:txBody>
      </p:sp>
    </p:spTree>
    <p:extLst>
      <p:ext uri="{BB962C8B-B14F-4D97-AF65-F5344CB8AC3E}">
        <p14:creationId xmlns:p14="http://schemas.microsoft.com/office/powerpoint/2010/main" val="3755743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8AE6-237A-4EBC-B822-E32542041B6F}"/>
              </a:ext>
            </a:extLst>
          </p:cNvPr>
          <p:cNvSpPr>
            <a:spLocks noGrp="1"/>
          </p:cNvSpPr>
          <p:nvPr>
            <p:ph type="title"/>
          </p:nvPr>
        </p:nvSpPr>
        <p:spPr>
          <a:xfrm>
            <a:off x="365760" y="365125"/>
            <a:ext cx="11430000" cy="1325563"/>
          </a:xfrm>
        </p:spPr>
        <p:txBody>
          <a:bodyPr/>
          <a:lstStyle/>
          <a:p>
            <a:r>
              <a:rPr lang="en-US" dirty="0"/>
              <a:t>Container Orchestrators</a:t>
            </a:r>
          </a:p>
        </p:txBody>
      </p:sp>
      <p:pic>
        <p:nvPicPr>
          <p:cNvPr id="6146" name="Picture 2" descr="Image result for kubernetes">
            <a:extLst>
              <a:ext uri="{FF2B5EF4-FFF2-40B4-BE49-F238E27FC236}">
                <a16:creationId xmlns:a16="http://schemas.microsoft.com/office/drawing/2014/main" id="{A44EAD47-366F-42F4-B8B8-F9764B280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748" y="1690688"/>
            <a:ext cx="1723112" cy="172311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Docker Swarm">
            <a:extLst>
              <a:ext uri="{FF2B5EF4-FFF2-40B4-BE49-F238E27FC236}">
                <a16:creationId xmlns:a16="http://schemas.microsoft.com/office/drawing/2014/main" id="{EDA2B4EF-2D09-4623-BD0E-F4808137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7646" y="1324410"/>
            <a:ext cx="2576709" cy="253909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OPENSHIFT">
            <a:extLst>
              <a:ext uri="{FF2B5EF4-FFF2-40B4-BE49-F238E27FC236}">
                <a16:creationId xmlns:a16="http://schemas.microsoft.com/office/drawing/2014/main" id="{E4DDE013-9F9D-46B3-8CFD-C1F5A291D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5243" y="3857507"/>
            <a:ext cx="2280659" cy="2436312"/>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Service Fabric">
            <a:extLst>
              <a:ext uri="{FF2B5EF4-FFF2-40B4-BE49-F238E27FC236}">
                <a16:creationId xmlns:a16="http://schemas.microsoft.com/office/drawing/2014/main" id="{E6AF14D4-8EB5-49D9-A55C-FDBE78EBB2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2008" y="3835795"/>
            <a:ext cx="4310986" cy="226326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acomblogimages.blob.core.windows.net/media/Default/Windows-Live-Writer/dcoslogo.png">
            <a:extLst>
              <a:ext uri="{FF2B5EF4-FFF2-40B4-BE49-F238E27FC236}">
                <a16:creationId xmlns:a16="http://schemas.microsoft.com/office/drawing/2014/main" id="{6B3E60E6-DD4C-4CD2-9824-92E2D55D0F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1514" y="1906302"/>
            <a:ext cx="3332817" cy="146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1180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24A4-841A-494B-8681-F7765FA4E555}"/>
              </a:ext>
            </a:extLst>
          </p:cNvPr>
          <p:cNvSpPr>
            <a:spLocks noGrp="1"/>
          </p:cNvSpPr>
          <p:nvPr>
            <p:ph type="title"/>
          </p:nvPr>
        </p:nvSpPr>
        <p:spPr>
          <a:xfrm>
            <a:off x="365760" y="365125"/>
            <a:ext cx="11430000" cy="1325563"/>
          </a:xfrm>
        </p:spPr>
        <p:txBody>
          <a:bodyPr/>
          <a:lstStyle/>
          <a:p>
            <a:r>
              <a:rPr lang="en-US" dirty="0"/>
              <a:t>Monolithic Application Models</a:t>
            </a:r>
          </a:p>
        </p:txBody>
      </p:sp>
      <p:pic>
        <p:nvPicPr>
          <p:cNvPr id="4" name="Picture 2" descr="Three-tier monolithic application">
            <a:extLst>
              <a:ext uri="{FF2B5EF4-FFF2-40B4-BE49-F238E27FC236}">
                <a16:creationId xmlns:a16="http://schemas.microsoft.com/office/drawing/2014/main" id="{E9B988AA-A512-470D-859B-C9533265F64F}"/>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755073" y="1873250"/>
            <a:ext cx="5462588" cy="1457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hree-tier monolithic application with caches">
            <a:extLst>
              <a:ext uri="{FF2B5EF4-FFF2-40B4-BE49-F238E27FC236}">
                <a16:creationId xmlns:a16="http://schemas.microsoft.com/office/drawing/2014/main" id="{1E0C9F43-EA35-477E-9B59-48FC5D2C13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485262" y="3474069"/>
            <a:ext cx="6111943" cy="2582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374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7E68B0-854D-4740-A0FF-9367404330F0}"/>
              </a:ext>
            </a:extLst>
          </p:cNvPr>
          <p:cNvSpPr>
            <a:spLocks noGrp="1"/>
          </p:cNvSpPr>
          <p:nvPr>
            <p:ph type="title"/>
          </p:nvPr>
        </p:nvSpPr>
        <p:spPr>
          <a:xfrm>
            <a:off x="365760" y="365125"/>
            <a:ext cx="11430000" cy="1325563"/>
          </a:xfrm>
        </p:spPr>
        <p:txBody>
          <a:bodyPr>
            <a:normAutofit/>
          </a:bodyPr>
          <a:lstStyle/>
          <a:p>
            <a:r>
              <a:rPr lang="en-US" dirty="0"/>
              <a:t>Azure Container Service (AKS)</a:t>
            </a:r>
          </a:p>
        </p:txBody>
      </p:sp>
      <p:graphicFrame>
        <p:nvGraphicFramePr>
          <p:cNvPr id="22" name="Content Placeholder 6"/>
          <p:cNvGraphicFramePr>
            <a:graphicFrameLocks noGrp="1"/>
          </p:cNvGraphicFramePr>
          <p:nvPr>
            <p:ph idx="4294967295"/>
            <p:extLst>
              <p:ext uri="{D42A27DB-BD31-4B8C-83A1-F6EECF244321}">
                <p14:modId xmlns:p14="http://schemas.microsoft.com/office/powerpoint/2010/main" val="1278212087"/>
              </p:ext>
            </p:extLst>
          </p:nvPr>
        </p:nvGraphicFramePr>
        <p:xfrm>
          <a:off x="838200" y="151389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29014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Image result for azure container instances">
            <a:extLst>
              <a:ext uri="{FF2B5EF4-FFF2-40B4-BE49-F238E27FC236}">
                <a16:creationId xmlns:a16="http://schemas.microsoft.com/office/drawing/2014/main" id="{31896EAD-9874-4CDE-8632-2B4BC4F79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43" r="11368"/>
          <a:stretch/>
        </p:blipFill>
        <p:spPr bwMode="auto">
          <a:xfrm>
            <a:off x="969724" y="2380270"/>
            <a:ext cx="3983144" cy="27303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DC7890-10C3-4033-8C0E-A8A0ACE3312D}"/>
              </a:ext>
            </a:extLst>
          </p:cNvPr>
          <p:cNvSpPr>
            <a:spLocks noGrp="1"/>
          </p:cNvSpPr>
          <p:nvPr>
            <p:ph type="title"/>
          </p:nvPr>
        </p:nvSpPr>
        <p:spPr>
          <a:xfrm>
            <a:off x="365760" y="365125"/>
            <a:ext cx="11430000" cy="1325563"/>
          </a:xfrm>
        </p:spPr>
        <p:txBody>
          <a:bodyPr>
            <a:normAutofit/>
          </a:bodyPr>
          <a:lstStyle/>
          <a:p>
            <a:r>
              <a:rPr lang="en-US" dirty="0"/>
              <a:t>Azure Container Instance</a:t>
            </a:r>
          </a:p>
        </p:txBody>
      </p:sp>
      <p:sp>
        <p:nvSpPr>
          <p:cNvPr id="3" name="Content Placeholder 2">
            <a:extLst>
              <a:ext uri="{FF2B5EF4-FFF2-40B4-BE49-F238E27FC236}">
                <a16:creationId xmlns:a16="http://schemas.microsoft.com/office/drawing/2014/main" id="{58924B5F-B996-444C-8950-05FA61E84040}"/>
              </a:ext>
            </a:extLst>
          </p:cNvPr>
          <p:cNvSpPr>
            <a:spLocks noGrp="1"/>
          </p:cNvSpPr>
          <p:nvPr>
            <p:ph idx="4294967295"/>
          </p:nvPr>
        </p:nvSpPr>
        <p:spPr>
          <a:xfrm>
            <a:off x="6152427" y="1690688"/>
            <a:ext cx="4640262" cy="4556125"/>
          </a:xfrm>
        </p:spPr>
        <p:txBody>
          <a:bodyPr>
            <a:normAutofit/>
          </a:bodyPr>
          <a:lstStyle/>
          <a:p>
            <a:r>
              <a:rPr lang="en-US" sz="3200" dirty="0"/>
              <a:t>Fast Startup times</a:t>
            </a:r>
          </a:p>
          <a:p>
            <a:r>
              <a:rPr lang="en-US" sz="3200" dirty="0"/>
              <a:t>Hypervisor-level security</a:t>
            </a:r>
          </a:p>
          <a:p>
            <a:r>
              <a:rPr lang="en-US" sz="3200" dirty="0"/>
              <a:t>Custom size</a:t>
            </a:r>
          </a:p>
          <a:p>
            <a:r>
              <a:rPr lang="en-US" sz="3200" dirty="0"/>
              <a:t>Public IP connectivity</a:t>
            </a:r>
          </a:p>
          <a:p>
            <a:r>
              <a:rPr lang="en-US" sz="3200" dirty="0"/>
              <a:t>Persistent storage</a:t>
            </a:r>
          </a:p>
          <a:p>
            <a:r>
              <a:rPr lang="en-US" sz="3200" dirty="0"/>
              <a:t>Linux and Windows containers</a:t>
            </a:r>
          </a:p>
          <a:p>
            <a:r>
              <a:rPr lang="en-US" sz="3200" dirty="0"/>
              <a:t>Co-scheduled groups</a:t>
            </a:r>
          </a:p>
        </p:txBody>
      </p:sp>
    </p:spTree>
    <p:extLst>
      <p:ext uri="{BB962C8B-B14F-4D97-AF65-F5344CB8AC3E}">
        <p14:creationId xmlns:p14="http://schemas.microsoft.com/office/powerpoint/2010/main" val="26950884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Image result for WEB APP FOR CONTAINER">
            <a:extLst>
              <a:ext uri="{FF2B5EF4-FFF2-40B4-BE49-F238E27FC236}">
                <a16:creationId xmlns:a16="http://schemas.microsoft.com/office/drawing/2014/main" id="{CD1DB792-604C-4E78-8AD0-159D31661E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99" r="13912"/>
          <a:stretch/>
        </p:blipFill>
        <p:spPr bwMode="auto">
          <a:xfrm>
            <a:off x="1123950" y="2296168"/>
            <a:ext cx="3252107" cy="2229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A76081-AD68-4B32-AF8A-0AEEDCEAEC0D}"/>
              </a:ext>
            </a:extLst>
          </p:cNvPr>
          <p:cNvSpPr>
            <a:spLocks noGrp="1"/>
          </p:cNvSpPr>
          <p:nvPr>
            <p:ph type="title"/>
          </p:nvPr>
        </p:nvSpPr>
        <p:spPr>
          <a:xfrm>
            <a:off x="365760" y="365125"/>
            <a:ext cx="11430000" cy="1325563"/>
          </a:xfrm>
        </p:spPr>
        <p:txBody>
          <a:bodyPr>
            <a:normAutofit/>
          </a:bodyPr>
          <a:lstStyle/>
          <a:p>
            <a:r>
              <a:rPr lang="en-US" dirty="0"/>
              <a:t>Azure App Service-Web App for Container</a:t>
            </a:r>
          </a:p>
        </p:txBody>
      </p:sp>
      <p:sp>
        <p:nvSpPr>
          <p:cNvPr id="3" name="Content Placeholder 2">
            <a:extLst>
              <a:ext uri="{FF2B5EF4-FFF2-40B4-BE49-F238E27FC236}">
                <a16:creationId xmlns:a16="http://schemas.microsoft.com/office/drawing/2014/main" id="{C5C7D7E7-D181-41DA-A53E-3E8929099499}"/>
              </a:ext>
            </a:extLst>
          </p:cNvPr>
          <p:cNvSpPr>
            <a:spLocks noGrp="1"/>
          </p:cNvSpPr>
          <p:nvPr>
            <p:ph idx="4294967295"/>
          </p:nvPr>
        </p:nvSpPr>
        <p:spPr>
          <a:xfrm>
            <a:off x="5894532" y="1805854"/>
            <a:ext cx="5632450" cy="3500437"/>
          </a:xfrm>
        </p:spPr>
        <p:txBody>
          <a:bodyPr>
            <a:normAutofit/>
          </a:bodyPr>
          <a:lstStyle/>
          <a:p>
            <a:r>
              <a:rPr lang="en-US" sz="3200" dirty="0"/>
              <a:t>Easily deploy and run containerized applications</a:t>
            </a:r>
          </a:p>
          <a:p>
            <a:r>
              <a:rPr lang="en-US" sz="3200" dirty="0"/>
              <a:t>Use a fully-managed platform</a:t>
            </a:r>
          </a:p>
          <a:p>
            <a:r>
              <a:rPr lang="en-US" sz="3200" dirty="0"/>
              <a:t>Built-in auto scaling and load balancing</a:t>
            </a:r>
          </a:p>
          <a:p>
            <a:r>
              <a:rPr lang="en-US" sz="3200" dirty="0"/>
              <a:t>Streamline CI/CD</a:t>
            </a:r>
          </a:p>
        </p:txBody>
      </p:sp>
    </p:spTree>
    <p:extLst>
      <p:ext uri="{BB962C8B-B14F-4D97-AF65-F5344CB8AC3E}">
        <p14:creationId xmlns:p14="http://schemas.microsoft.com/office/powerpoint/2010/main" val="20472721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E0EC5-AFBF-475A-8038-D2C7F42D2BC6}"/>
              </a:ext>
            </a:extLst>
          </p:cNvPr>
          <p:cNvSpPr>
            <a:spLocks noGrp="1"/>
          </p:cNvSpPr>
          <p:nvPr>
            <p:ph type="title"/>
          </p:nvPr>
        </p:nvSpPr>
        <p:spPr>
          <a:xfrm>
            <a:off x="365760" y="365125"/>
            <a:ext cx="11430000" cy="1325563"/>
          </a:xfrm>
        </p:spPr>
        <p:txBody>
          <a:bodyPr/>
          <a:lstStyle/>
          <a:p>
            <a:r>
              <a:rPr lang="en-US" dirty="0">
                <a:solidFill>
                  <a:schemeClr val="tx1"/>
                </a:solidFill>
              </a:rPr>
              <a:t>Container CI/CD </a:t>
            </a:r>
          </a:p>
        </p:txBody>
      </p:sp>
      <p:pic>
        <p:nvPicPr>
          <p:cNvPr id="11323" name="Picture 11322">
            <a:extLst>
              <a:ext uri="{FF2B5EF4-FFF2-40B4-BE49-F238E27FC236}">
                <a16:creationId xmlns:a16="http://schemas.microsoft.com/office/drawing/2014/main" id="{BE565582-6155-49E7-A4CC-20864679B11F}"/>
              </a:ext>
            </a:extLst>
          </p:cNvPr>
          <p:cNvPicPr>
            <a:picLocks noChangeAspect="1"/>
          </p:cNvPicPr>
          <p:nvPr/>
        </p:nvPicPr>
        <p:blipFill>
          <a:blip r:embed="rId3"/>
          <a:stretch>
            <a:fillRect/>
          </a:stretch>
        </p:blipFill>
        <p:spPr>
          <a:xfrm>
            <a:off x="509585" y="3335862"/>
            <a:ext cx="770552" cy="813703"/>
          </a:xfrm>
          <a:prstGeom prst="rect">
            <a:avLst/>
          </a:prstGeom>
        </p:spPr>
      </p:pic>
      <p:pic>
        <p:nvPicPr>
          <p:cNvPr id="11324" name="Picture 11323">
            <a:extLst>
              <a:ext uri="{FF2B5EF4-FFF2-40B4-BE49-F238E27FC236}">
                <a16:creationId xmlns:a16="http://schemas.microsoft.com/office/drawing/2014/main" id="{28441FFC-D9AF-474C-A0A7-4489AB638A35}"/>
              </a:ext>
            </a:extLst>
          </p:cNvPr>
          <p:cNvPicPr>
            <a:picLocks noChangeAspect="1"/>
          </p:cNvPicPr>
          <p:nvPr/>
        </p:nvPicPr>
        <p:blipFill>
          <a:blip r:embed="rId4"/>
          <a:stretch>
            <a:fillRect/>
          </a:stretch>
        </p:blipFill>
        <p:spPr>
          <a:xfrm>
            <a:off x="1337564" y="3638987"/>
            <a:ext cx="814723" cy="241399"/>
          </a:xfrm>
          <a:prstGeom prst="rect">
            <a:avLst/>
          </a:prstGeom>
        </p:spPr>
      </p:pic>
      <p:pic>
        <p:nvPicPr>
          <p:cNvPr id="11325" name="Picture 11324">
            <a:extLst>
              <a:ext uri="{FF2B5EF4-FFF2-40B4-BE49-F238E27FC236}">
                <a16:creationId xmlns:a16="http://schemas.microsoft.com/office/drawing/2014/main" id="{D1D94D37-3D83-4BF2-884F-21492662B15A}"/>
              </a:ext>
            </a:extLst>
          </p:cNvPr>
          <p:cNvPicPr>
            <a:picLocks noChangeAspect="1"/>
          </p:cNvPicPr>
          <p:nvPr/>
        </p:nvPicPr>
        <p:blipFill>
          <a:blip r:embed="rId5"/>
          <a:stretch>
            <a:fillRect/>
          </a:stretch>
        </p:blipFill>
        <p:spPr>
          <a:xfrm>
            <a:off x="2118732" y="3243552"/>
            <a:ext cx="991737" cy="991737"/>
          </a:xfrm>
          <a:prstGeom prst="rect">
            <a:avLst/>
          </a:prstGeom>
        </p:spPr>
      </p:pic>
      <p:pic>
        <p:nvPicPr>
          <p:cNvPr id="11326" name="Picture 11325">
            <a:extLst>
              <a:ext uri="{FF2B5EF4-FFF2-40B4-BE49-F238E27FC236}">
                <a16:creationId xmlns:a16="http://schemas.microsoft.com/office/drawing/2014/main" id="{6372D5FC-E4CB-42ED-852C-AEA1B50A2E65}"/>
              </a:ext>
            </a:extLst>
          </p:cNvPr>
          <p:cNvPicPr>
            <a:picLocks noChangeAspect="1"/>
          </p:cNvPicPr>
          <p:nvPr/>
        </p:nvPicPr>
        <p:blipFill>
          <a:blip r:embed="rId6"/>
          <a:stretch>
            <a:fillRect/>
          </a:stretch>
        </p:blipFill>
        <p:spPr>
          <a:xfrm>
            <a:off x="3603564" y="2501960"/>
            <a:ext cx="1045264" cy="1045264"/>
          </a:xfrm>
          <a:prstGeom prst="rect">
            <a:avLst/>
          </a:prstGeom>
        </p:spPr>
      </p:pic>
      <p:pic>
        <p:nvPicPr>
          <p:cNvPr id="11327" name="Picture 11326">
            <a:extLst>
              <a:ext uri="{FF2B5EF4-FFF2-40B4-BE49-F238E27FC236}">
                <a16:creationId xmlns:a16="http://schemas.microsoft.com/office/drawing/2014/main" id="{6E185707-BDDE-40ED-BD7F-BE4750B49CC9}"/>
              </a:ext>
            </a:extLst>
          </p:cNvPr>
          <p:cNvPicPr>
            <a:picLocks noChangeAspect="1"/>
          </p:cNvPicPr>
          <p:nvPr/>
        </p:nvPicPr>
        <p:blipFill>
          <a:blip r:embed="rId7"/>
          <a:stretch>
            <a:fillRect/>
          </a:stretch>
        </p:blipFill>
        <p:spPr>
          <a:xfrm>
            <a:off x="3657057" y="3774467"/>
            <a:ext cx="953812" cy="1296378"/>
          </a:xfrm>
          <a:prstGeom prst="rect">
            <a:avLst/>
          </a:prstGeom>
        </p:spPr>
      </p:pic>
      <p:pic>
        <p:nvPicPr>
          <p:cNvPr id="11328" name="Picture 11327">
            <a:extLst>
              <a:ext uri="{FF2B5EF4-FFF2-40B4-BE49-F238E27FC236}">
                <a16:creationId xmlns:a16="http://schemas.microsoft.com/office/drawing/2014/main" id="{9BF9C260-4B7E-42A5-BBAF-FFF650C37E29}"/>
              </a:ext>
            </a:extLst>
          </p:cNvPr>
          <p:cNvPicPr>
            <a:picLocks noChangeAspect="1"/>
          </p:cNvPicPr>
          <p:nvPr/>
        </p:nvPicPr>
        <p:blipFill>
          <a:blip r:embed="rId8"/>
          <a:stretch>
            <a:fillRect/>
          </a:stretch>
        </p:blipFill>
        <p:spPr>
          <a:xfrm>
            <a:off x="5347227" y="2387555"/>
            <a:ext cx="1569992" cy="982699"/>
          </a:xfrm>
          <a:prstGeom prst="rect">
            <a:avLst/>
          </a:prstGeom>
        </p:spPr>
      </p:pic>
      <p:pic>
        <p:nvPicPr>
          <p:cNvPr id="11329" name="Picture 11328">
            <a:extLst>
              <a:ext uri="{FF2B5EF4-FFF2-40B4-BE49-F238E27FC236}">
                <a16:creationId xmlns:a16="http://schemas.microsoft.com/office/drawing/2014/main" id="{048A63E7-646F-48B5-BC7E-33FA489D5234}"/>
              </a:ext>
            </a:extLst>
          </p:cNvPr>
          <p:cNvPicPr>
            <a:picLocks noChangeAspect="1"/>
          </p:cNvPicPr>
          <p:nvPr/>
        </p:nvPicPr>
        <p:blipFill>
          <a:blip r:embed="rId9"/>
          <a:stretch>
            <a:fillRect/>
          </a:stretch>
        </p:blipFill>
        <p:spPr>
          <a:xfrm>
            <a:off x="5610090" y="4145080"/>
            <a:ext cx="1181619" cy="1120148"/>
          </a:xfrm>
          <a:prstGeom prst="rect">
            <a:avLst/>
          </a:prstGeom>
        </p:spPr>
      </p:pic>
      <p:pic>
        <p:nvPicPr>
          <p:cNvPr id="11330" name="Picture 11329">
            <a:extLst>
              <a:ext uri="{FF2B5EF4-FFF2-40B4-BE49-F238E27FC236}">
                <a16:creationId xmlns:a16="http://schemas.microsoft.com/office/drawing/2014/main" id="{0BA2C185-FDD8-48D4-B49B-CF63E94B5D4C}"/>
              </a:ext>
            </a:extLst>
          </p:cNvPr>
          <p:cNvPicPr>
            <a:picLocks noChangeAspect="1"/>
          </p:cNvPicPr>
          <p:nvPr/>
        </p:nvPicPr>
        <p:blipFill>
          <a:blip r:embed="rId10"/>
          <a:stretch>
            <a:fillRect/>
          </a:stretch>
        </p:blipFill>
        <p:spPr>
          <a:xfrm>
            <a:off x="8434778" y="2270771"/>
            <a:ext cx="1409597" cy="1056577"/>
          </a:xfrm>
          <a:prstGeom prst="rect">
            <a:avLst/>
          </a:prstGeom>
        </p:spPr>
      </p:pic>
      <p:pic>
        <p:nvPicPr>
          <p:cNvPr id="11335" name="Picture 11334" descr="A close up of a logo&#10;&#10;Description generated with very high confidence">
            <a:extLst>
              <a:ext uri="{FF2B5EF4-FFF2-40B4-BE49-F238E27FC236}">
                <a16:creationId xmlns:a16="http://schemas.microsoft.com/office/drawing/2014/main" id="{979FC596-CD41-41B4-A0DB-B813D7372325}"/>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292109" y="4282999"/>
            <a:ext cx="1495361" cy="1131256"/>
          </a:xfrm>
          <a:prstGeom prst="rect">
            <a:avLst/>
          </a:prstGeom>
        </p:spPr>
      </p:pic>
      <p:pic>
        <p:nvPicPr>
          <p:cNvPr id="105" name="Picture 104">
            <a:extLst>
              <a:ext uri="{FF2B5EF4-FFF2-40B4-BE49-F238E27FC236}">
                <a16:creationId xmlns:a16="http://schemas.microsoft.com/office/drawing/2014/main" id="{7D222AF1-3B9C-464C-A313-C0B1516E55FD}"/>
              </a:ext>
            </a:extLst>
          </p:cNvPr>
          <p:cNvPicPr>
            <a:picLocks noChangeAspect="1"/>
          </p:cNvPicPr>
          <p:nvPr/>
        </p:nvPicPr>
        <p:blipFill>
          <a:blip r:embed="rId4"/>
          <a:stretch>
            <a:fillRect/>
          </a:stretch>
        </p:blipFill>
        <p:spPr>
          <a:xfrm rot="20881415">
            <a:off x="3112086" y="3383397"/>
            <a:ext cx="814723" cy="241399"/>
          </a:xfrm>
          <a:prstGeom prst="rect">
            <a:avLst/>
          </a:prstGeom>
        </p:spPr>
      </p:pic>
      <p:pic>
        <p:nvPicPr>
          <p:cNvPr id="106" name="Picture 105">
            <a:extLst>
              <a:ext uri="{FF2B5EF4-FFF2-40B4-BE49-F238E27FC236}">
                <a16:creationId xmlns:a16="http://schemas.microsoft.com/office/drawing/2014/main" id="{422C716E-C379-4206-905E-1F239DD37A14}"/>
              </a:ext>
            </a:extLst>
          </p:cNvPr>
          <p:cNvPicPr>
            <a:picLocks noChangeAspect="1"/>
          </p:cNvPicPr>
          <p:nvPr/>
        </p:nvPicPr>
        <p:blipFill>
          <a:blip r:embed="rId4"/>
          <a:stretch>
            <a:fillRect/>
          </a:stretch>
        </p:blipFill>
        <p:spPr>
          <a:xfrm rot="1088566">
            <a:off x="3074152" y="3920753"/>
            <a:ext cx="814723" cy="241399"/>
          </a:xfrm>
          <a:prstGeom prst="rect">
            <a:avLst/>
          </a:prstGeom>
        </p:spPr>
      </p:pic>
      <p:pic>
        <p:nvPicPr>
          <p:cNvPr id="107" name="Picture 106">
            <a:extLst>
              <a:ext uri="{FF2B5EF4-FFF2-40B4-BE49-F238E27FC236}">
                <a16:creationId xmlns:a16="http://schemas.microsoft.com/office/drawing/2014/main" id="{662D7F2A-9D1E-4D97-8059-7AA055477D29}"/>
              </a:ext>
            </a:extLst>
          </p:cNvPr>
          <p:cNvPicPr>
            <a:picLocks noChangeAspect="1"/>
          </p:cNvPicPr>
          <p:nvPr/>
        </p:nvPicPr>
        <p:blipFill>
          <a:blip r:embed="rId4"/>
          <a:stretch>
            <a:fillRect/>
          </a:stretch>
        </p:blipFill>
        <p:spPr>
          <a:xfrm rot="20881415">
            <a:off x="4645277" y="2832905"/>
            <a:ext cx="982035" cy="290973"/>
          </a:xfrm>
          <a:prstGeom prst="rect">
            <a:avLst/>
          </a:prstGeom>
        </p:spPr>
      </p:pic>
      <p:pic>
        <p:nvPicPr>
          <p:cNvPr id="108" name="Picture 107">
            <a:extLst>
              <a:ext uri="{FF2B5EF4-FFF2-40B4-BE49-F238E27FC236}">
                <a16:creationId xmlns:a16="http://schemas.microsoft.com/office/drawing/2014/main" id="{175564D3-4426-45FF-AD36-962C18A7166D}"/>
              </a:ext>
            </a:extLst>
          </p:cNvPr>
          <p:cNvPicPr>
            <a:picLocks noChangeAspect="1"/>
          </p:cNvPicPr>
          <p:nvPr/>
        </p:nvPicPr>
        <p:blipFill>
          <a:blip r:embed="rId4"/>
          <a:stretch>
            <a:fillRect/>
          </a:stretch>
        </p:blipFill>
        <p:spPr>
          <a:xfrm rot="1554578">
            <a:off x="4628549" y="3469743"/>
            <a:ext cx="1303740" cy="278036"/>
          </a:xfrm>
          <a:prstGeom prst="rect">
            <a:avLst/>
          </a:prstGeom>
        </p:spPr>
      </p:pic>
      <p:pic>
        <p:nvPicPr>
          <p:cNvPr id="109" name="Picture 108">
            <a:extLst>
              <a:ext uri="{FF2B5EF4-FFF2-40B4-BE49-F238E27FC236}">
                <a16:creationId xmlns:a16="http://schemas.microsoft.com/office/drawing/2014/main" id="{AF7A2088-C337-4133-9EE7-30F8D05DEC34}"/>
              </a:ext>
            </a:extLst>
          </p:cNvPr>
          <p:cNvPicPr>
            <a:picLocks noChangeAspect="1"/>
          </p:cNvPicPr>
          <p:nvPr/>
        </p:nvPicPr>
        <p:blipFill>
          <a:blip r:embed="rId4"/>
          <a:stretch>
            <a:fillRect/>
          </a:stretch>
        </p:blipFill>
        <p:spPr>
          <a:xfrm>
            <a:off x="4486356" y="4297571"/>
            <a:ext cx="1110233" cy="254328"/>
          </a:xfrm>
          <a:prstGeom prst="rect">
            <a:avLst/>
          </a:prstGeom>
        </p:spPr>
      </p:pic>
      <p:pic>
        <p:nvPicPr>
          <p:cNvPr id="111" name="Picture 110">
            <a:extLst>
              <a:ext uri="{FF2B5EF4-FFF2-40B4-BE49-F238E27FC236}">
                <a16:creationId xmlns:a16="http://schemas.microsoft.com/office/drawing/2014/main" id="{A43872B3-19AD-40A2-8997-B4F18CF23A70}"/>
              </a:ext>
            </a:extLst>
          </p:cNvPr>
          <p:cNvPicPr>
            <a:picLocks noChangeAspect="1"/>
          </p:cNvPicPr>
          <p:nvPr/>
        </p:nvPicPr>
        <p:blipFill>
          <a:blip r:embed="rId4"/>
          <a:stretch>
            <a:fillRect/>
          </a:stretch>
        </p:blipFill>
        <p:spPr>
          <a:xfrm>
            <a:off x="6818926" y="2734831"/>
            <a:ext cx="1634131" cy="345562"/>
          </a:xfrm>
          <a:prstGeom prst="rect">
            <a:avLst/>
          </a:prstGeom>
        </p:spPr>
      </p:pic>
      <p:pic>
        <p:nvPicPr>
          <p:cNvPr id="112" name="Picture 111">
            <a:extLst>
              <a:ext uri="{FF2B5EF4-FFF2-40B4-BE49-F238E27FC236}">
                <a16:creationId xmlns:a16="http://schemas.microsoft.com/office/drawing/2014/main" id="{1A301682-10FE-443A-9F11-6E2CE94ABB0F}"/>
              </a:ext>
            </a:extLst>
          </p:cNvPr>
          <p:cNvPicPr>
            <a:picLocks noChangeAspect="1"/>
          </p:cNvPicPr>
          <p:nvPr/>
        </p:nvPicPr>
        <p:blipFill>
          <a:blip r:embed="rId4"/>
          <a:stretch>
            <a:fillRect/>
          </a:stretch>
        </p:blipFill>
        <p:spPr>
          <a:xfrm>
            <a:off x="6917219" y="4551900"/>
            <a:ext cx="1460216" cy="345562"/>
          </a:xfrm>
          <a:prstGeom prst="rect">
            <a:avLst/>
          </a:prstGeom>
        </p:spPr>
      </p:pic>
      <p:cxnSp>
        <p:nvCxnSpPr>
          <p:cNvPr id="11343" name="Straight Arrow Connector 11342">
            <a:extLst>
              <a:ext uri="{FF2B5EF4-FFF2-40B4-BE49-F238E27FC236}">
                <a16:creationId xmlns:a16="http://schemas.microsoft.com/office/drawing/2014/main" id="{590E8DDE-EEA2-444C-9A2B-A29075DD9917}"/>
              </a:ext>
            </a:extLst>
          </p:cNvPr>
          <p:cNvCxnSpPr>
            <a:cxnSpLocks/>
          </p:cNvCxnSpPr>
          <p:nvPr/>
        </p:nvCxnSpPr>
        <p:spPr>
          <a:xfrm flipV="1">
            <a:off x="4601648" y="3228875"/>
            <a:ext cx="4448768" cy="49990"/>
          </a:xfrm>
          <a:prstGeom prst="straightConnector1">
            <a:avLst/>
          </a:prstGeom>
          <a:ln w="57150">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D76F76A-4E5A-453A-AD47-54ACA4214914}"/>
              </a:ext>
            </a:extLst>
          </p:cNvPr>
          <p:cNvCxnSpPr>
            <a:cxnSpLocks/>
            <a:endCxn id="11330" idx="2"/>
          </p:cNvCxnSpPr>
          <p:nvPr/>
        </p:nvCxnSpPr>
        <p:spPr>
          <a:xfrm flipV="1">
            <a:off x="4486356" y="3327348"/>
            <a:ext cx="4653221" cy="852327"/>
          </a:xfrm>
          <a:prstGeom prst="straightConnector1">
            <a:avLst/>
          </a:prstGeom>
          <a:ln>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356" name="Picture 88" descr="Image result for docker image">
            <a:extLst>
              <a:ext uri="{FF2B5EF4-FFF2-40B4-BE49-F238E27FC236}">
                <a16:creationId xmlns:a16="http://schemas.microsoft.com/office/drawing/2014/main" id="{1DB77370-E0F9-4B8C-8A69-5F92C0EF1C7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15139" y="2077090"/>
            <a:ext cx="518408" cy="387361"/>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95">
            <a:extLst>
              <a:ext uri="{FF2B5EF4-FFF2-40B4-BE49-F238E27FC236}">
                <a16:creationId xmlns:a16="http://schemas.microsoft.com/office/drawing/2014/main" id="{D812A977-629B-453D-AF86-3A8C07A17AB5}"/>
              </a:ext>
            </a:extLst>
          </p:cNvPr>
          <p:cNvGrpSpPr/>
          <p:nvPr/>
        </p:nvGrpSpPr>
        <p:grpSpPr>
          <a:xfrm>
            <a:off x="335934" y="4399812"/>
            <a:ext cx="1187867" cy="1961221"/>
            <a:chOff x="542328" y="4493703"/>
            <a:chExt cx="1298522" cy="2143918"/>
          </a:xfrm>
        </p:grpSpPr>
        <p:pic>
          <p:nvPicPr>
            <p:cNvPr id="11352" name="Graphic 11351" descr="Document">
              <a:extLst>
                <a:ext uri="{FF2B5EF4-FFF2-40B4-BE49-F238E27FC236}">
                  <a16:creationId xmlns:a16="http://schemas.microsoft.com/office/drawing/2014/main" id="{EA791AE6-821F-4DBB-9F78-DBAA8EB75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489" y="4493703"/>
              <a:ext cx="558639" cy="558639"/>
            </a:xfrm>
            <a:prstGeom prst="rect">
              <a:avLst/>
            </a:prstGeom>
          </p:spPr>
        </p:pic>
        <p:pic>
          <p:nvPicPr>
            <p:cNvPr id="134" name="Graphic 133" descr="Document">
              <a:extLst>
                <a:ext uri="{FF2B5EF4-FFF2-40B4-BE49-F238E27FC236}">
                  <a16:creationId xmlns:a16="http://schemas.microsoft.com/office/drawing/2014/main" id="{5F3C956C-46A8-41CD-9D7B-5387B7CD591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27031" y="4540548"/>
              <a:ext cx="466839" cy="466839"/>
            </a:xfrm>
            <a:prstGeom prst="rect">
              <a:avLst/>
            </a:prstGeom>
          </p:spPr>
        </p:pic>
        <p:sp>
          <p:nvSpPr>
            <p:cNvPr id="11357" name="TextBox 11356">
              <a:extLst>
                <a:ext uri="{FF2B5EF4-FFF2-40B4-BE49-F238E27FC236}">
                  <a16:creationId xmlns:a16="http://schemas.microsoft.com/office/drawing/2014/main" id="{117C1240-D52B-4B23-AD1B-6A10A897FC44}"/>
                </a:ext>
              </a:extLst>
            </p:cNvPr>
            <p:cNvSpPr txBox="1"/>
            <p:nvPr/>
          </p:nvSpPr>
          <p:spPr>
            <a:xfrm>
              <a:off x="542328" y="4898071"/>
              <a:ext cx="752013" cy="1080657"/>
            </a:xfrm>
            <a:prstGeom prst="rect">
              <a:avLst/>
            </a:prstGeom>
            <a:noFill/>
          </p:spPr>
          <p:txBody>
            <a:bodyPr vert="vert270" wrap="none" lIns="179285" tIns="143428" rIns="179285" bIns="143428" rtlCol="0">
              <a:spAutoFit/>
            </a:bodyPr>
            <a:lstStyle/>
            <a:p>
              <a:pPr defTabSz="914367">
                <a:lnSpc>
                  <a:spcPct val="90000"/>
                </a:lnSpc>
                <a:spcAft>
                  <a:spcPts val="588"/>
                </a:spcAft>
              </a:pPr>
              <a:r>
                <a:rPr lang="en-US" sz="2353">
                  <a:gradFill>
                    <a:gsLst>
                      <a:gs pos="2917">
                        <a:srgbClr val="505050"/>
                      </a:gs>
                      <a:gs pos="30000">
                        <a:srgbClr val="505050"/>
                      </a:gs>
                    </a:gsLst>
                    <a:lin ang="5400000" scaled="0"/>
                  </a:gradFill>
                  <a:latin typeface="Segoe UI"/>
                </a:rPr>
                <a:t>Code</a:t>
              </a:r>
            </a:p>
          </p:txBody>
        </p:sp>
        <p:sp>
          <p:nvSpPr>
            <p:cNvPr id="136" name="TextBox 135">
              <a:extLst>
                <a:ext uri="{FF2B5EF4-FFF2-40B4-BE49-F238E27FC236}">
                  <a16:creationId xmlns:a16="http://schemas.microsoft.com/office/drawing/2014/main" id="{5DE14807-EB7F-465E-BFFF-31DF58F06053}"/>
                </a:ext>
              </a:extLst>
            </p:cNvPr>
            <p:cNvSpPr txBox="1"/>
            <p:nvPr/>
          </p:nvSpPr>
          <p:spPr>
            <a:xfrm>
              <a:off x="1088837" y="4858065"/>
              <a:ext cx="752013" cy="1779556"/>
            </a:xfrm>
            <a:prstGeom prst="rect">
              <a:avLst/>
            </a:prstGeom>
            <a:noFill/>
          </p:spPr>
          <p:txBody>
            <a:bodyPr vert="vert270" wrap="none" lIns="179285" tIns="143428" rIns="179285" bIns="143428" rtlCol="0">
              <a:spAutoFit/>
            </a:bodyPr>
            <a:lstStyle/>
            <a:p>
              <a:pPr defTabSz="914367">
                <a:lnSpc>
                  <a:spcPct val="90000"/>
                </a:lnSpc>
                <a:spcAft>
                  <a:spcPts val="588"/>
                </a:spcAft>
              </a:pPr>
              <a:r>
                <a:rPr lang="en-US" sz="2353" err="1">
                  <a:gradFill>
                    <a:gsLst>
                      <a:gs pos="2917">
                        <a:srgbClr val="505050"/>
                      </a:gs>
                      <a:gs pos="30000">
                        <a:srgbClr val="505050"/>
                      </a:gs>
                    </a:gsLst>
                    <a:lin ang="5400000" scaled="0"/>
                  </a:gradFill>
                  <a:latin typeface="Segoe UI"/>
                </a:rPr>
                <a:t>Dockerfile</a:t>
              </a:r>
              <a:endParaRPr lang="en-US" sz="2353">
                <a:gradFill>
                  <a:gsLst>
                    <a:gs pos="2917">
                      <a:srgbClr val="505050"/>
                    </a:gs>
                    <a:gs pos="30000">
                      <a:srgbClr val="505050"/>
                    </a:gs>
                  </a:gsLst>
                  <a:lin ang="5400000" scaled="0"/>
                </a:gradFill>
                <a:latin typeface="Segoe UI"/>
              </a:endParaRPr>
            </a:p>
          </p:txBody>
        </p:sp>
      </p:grpSp>
      <p:pic>
        <p:nvPicPr>
          <p:cNvPr id="11359" name="Graphic 11358" descr="Single gear">
            <a:extLst>
              <a:ext uri="{FF2B5EF4-FFF2-40B4-BE49-F238E27FC236}">
                <a16:creationId xmlns:a16="http://schemas.microsoft.com/office/drawing/2014/main" id="{FEDF9D88-CBF4-4514-94FC-CD11BD577D6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08231" y="2232181"/>
            <a:ext cx="611635" cy="611635"/>
          </a:xfrm>
          <a:prstGeom prst="rect">
            <a:avLst/>
          </a:prstGeom>
        </p:spPr>
      </p:pic>
      <p:pic>
        <p:nvPicPr>
          <p:cNvPr id="98" name="Picture 97" descr="A picture containing vector graphics&#10;&#10;Description generated with very high confidence">
            <a:extLst>
              <a:ext uri="{FF2B5EF4-FFF2-40B4-BE49-F238E27FC236}">
                <a16:creationId xmlns:a16="http://schemas.microsoft.com/office/drawing/2014/main" id="{D80D33A9-2717-4432-9D95-EFAB2D89077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flipH="1">
            <a:off x="10368156" y="3335862"/>
            <a:ext cx="626083" cy="626083"/>
          </a:xfrm>
          <a:prstGeom prst="rect">
            <a:avLst/>
          </a:prstGeom>
        </p:spPr>
      </p:pic>
      <p:pic>
        <p:nvPicPr>
          <p:cNvPr id="101" name="Picture 100">
            <a:extLst>
              <a:ext uri="{FF2B5EF4-FFF2-40B4-BE49-F238E27FC236}">
                <a16:creationId xmlns:a16="http://schemas.microsoft.com/office/drawing/2014/main" id="{200B6A32-391C-437E-92C8-50A6D7F813DC}"/>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10368948" y="4185024"/>
            <a:ext cx="586991" cy="626082"/>
          </a:xfrm>
          <a:prstGeom prst="rect">
            <a:avLst/>
          </a:prstGeom>
        </p:spPr>
      </p:pic>
      <p:pic>
        <p:nvPicPr>
          <p:cNvPr id="104" name="Graphic 103" descr="Grinning Face with No Fill">
            <a:extLst>
              <a:ext uri="{FF2B5EF4-FFF2-40B4-BE49-F238E27FC236}">
                <a16:creationId xmlns:a16="http://schemas.microsoft.com/office/drawing/2014/main" id="{323C7C0F-0BA3-4238-B617-8F110F93C7C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240792" y="3753512"/>
            <a:ext cx="607717" cy="607717"/>
          </a:xfrm>
          <a:prstGeom prst="rect">
            <a:avLst/>
          </a:prstGeom>
        </p:spPr>
      </p:pic>
      <p:sp>
        <p:nvSpPr>
          <p:cNvPr id="113" name="TextBox 112">
            <a:extLst>
              <a:ext uri="{FF2B5EF4-FFF2-40B4-BE49-F238E27FC236}">
                <a16:creationId xmlns:a16="http://schemas.microsoft.com/office/drawing/2014/main" id="{C1D119D8-A3BA-413E-B4F5-285BF19B06C4}"/>
              </a:ext>
            </a:extLst>
          </p:cNvPr>
          <p:cNvSpPr txBox="1"/>
          <p:nvPr/>
        </p:nvSpPr>
        <p:spPr>
          <a:xfrm>
            <a:off x="256912" y="3906490"/>
            <a:ext cx="1488013"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505050"/>
                    </a:gs>
                    <a:gs pos="30000">
                      <a:srgbClr val="505050"/>
                    </a:gs>
                  </a:gsLst>
                  <a:lin ang="5400000" scaled="0"/>
                </a:gradFill>
                <a:latin typeface="Segoe UI"/>
              </a:rPr>
              <a:t>VS Code</a:t>
            </a:r>
          </a:p>
        </p:txBody>
      </p:sp>
      <p:sp>
        <p:nvSpPr>
          <p:cNvPr id="114" name="TextBox 113">
            <a:extLst>
              <a:ext uri="{FF2B5EF4-FFF2-40B4-BE49-F238E27FC236}">
                <a16:creationId xmlns:a16="http://schemas.microsoft.com/office/drawing/2014/main" id="{4706E632-6F36-4134-9697-78CEA948BE65}"/>
              </a:ext>
            </a:extLst>
          </p:cNvPr>
          <p:cNvSpPr txBox="1"/>
          <p:nvPr/>
        </p:nvSpPr>
        <p:spPr>
          <a:xfrm>
            <a:off x="2023536" y="3952966"/>
            <a:ext cx="123582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err="1">
                <a:gradFill>
                  <a:gsLst>
                    <a:gs pos="2917">
                      <a:srgbClr val="505050"/>
                    </a:gs>
                    <a:gs pos="30000">
                      <a:srgbClr val="505050"/>
                    </a:gs>
                  </a:gsLst>
                  <a:lin ang="5400000" scaled="0"/>
                </a:gradFill>
                <a:latin typeface="Segoe UI"/>
              </a:rPr>
              <a:t>github</a:t>
            </a:r>
            <a:endParaRPr lang="en-US" sz="2353">
              <a:gradFill>
                <a:gsLst>
                  <a:gs pos="2917">
                    <a:srgbClr val="505050"/>
                  </a:gs>
                  <a:gs pos="30000">
                    <a:srgbClr val="505050"/>
                  </a:gs>
                </a:gsLst>
                <a:lin ang="5400000" scaled="0"/>
              </a:gradFill>
              <a:latin typeface="Segoe UI"/>
            </a:endParaRPr>
          </a:p>
        </p:txBody>
      </p:sp>
      <p:sp>
        <p:nvSpPr>
          <p:cNvPr id="115" name="TextBox 114">
            <a:extLst>
              <a:ext uri="{FF2B5EF4-FFF2-40B4-BE49-F238E27FC236}">
                <a16:creationId xmlns:a16="http://schemas.microsoft.com/office/drawing/2014/main" id="{C74FB74E-BB03-47B6-ABCE-7654DF8DD52A}"/>
              </a:ext>
            </a:extLst>
          </p:cNvPr>
          <p:cNvSpPr txBox="1"/>
          <p:nvPr/>
        </p:nvSpPr>
        <p:spPr>
          <a:xfrm>
            <a:off x="3597087" y="3302182"/>
            <a:ext cx="1024424"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505050"/>
                    </a:gs>
                    <a:gs pos="30000">
                      <a:srgbClr val="505050"/>
                    </a:gs>
                  </a:gsLst>
                  <a:lin ang="5400000" scaled="0"/>
                </a:gradFill>
                <a:latin typeface="Segoe UI"/>
              </a:rPr>
              <a:t>VSTS</a:t>
            </a:r>
          </a:p>
        </p:txBody>
      </p:sp>
      <p:sp>
        <p:nvSpPr>
          <p:cNvPr id="116" name="TextBox 115">
            <a:extLst>
              <a:ext uri="{FF2B5EF4-FFF2-40B4-BE49-F238E27FC236}">
                <a16:creationId xmlns:a16="http://schemas.microsoft.com/office/drawing/2014/main" id="{12EF88A8-F95A-46CD-B92A-CF79D8EC6BFC}"/>
              </a:ext>
            </a:extLst>
          </p:cNvPr>
          <p:cNvSpPr txBox="1"/>
          <p:nvPr/>
        </p:nvSpPr>
        <p:spPr>
          <a:xfrm>
            <a:off x="5846900" y="3216086"/>
            <a:ext cx="920706" cy="561211"/>
          </a:xfrm>
          <a:prstGeom prst="rect">
            <a:avLst/>
          </a:prstGeom>
          <a:noFill/>
        </p:spPr>
        <p:txBody>
          <a:bodyPr wrap="square" lIns="179285" tIns="143428" rIns="179285" bIns="143428" rtlCol="0">
            <a:spAutoFit/>
          </a:bodyPr>
          <a:lstStyle/>
          <a:p>
            <a:pPr defTabSz="914367">
              <a:lnSpc>
                <a:spcPct val="90000"/>
              </a:lnSpc>
              <a:spcAft>
                <a:spcPts val="588"/>
              </a:spcAft>
            </a:pPr>
            <a:r>
              <a:rPr lang="en-US" sz="1961">
                <a:gradFill>
                  <a:gsLst>
                    <a:gs pos="2917">
                      <a:srgbClr val="505050"/>
                    </a:gs>
                    <a:gs pos="30000">
                      <a:srgbClr val="505050"/>
                    </a:gs>
                  </a:gsLst>
                  <a:lin ang="5400000" scaled="0"/>
                </a:gradFill>
                <a:latin typeface="Segoe UI"/>
              </a:rPr>
              <a:t>ACR</a:t>
            </a:r>
          </a:p>
        </p:txBody>
      </p:sp>
      <p:sp>
        <p:nvSpPr>
          <p:cNvPr id="117" name="TextBox 116">
            <a:extLst>
              <a:ext uri="{FF2B5EF4-FFF2-40B4-BE49-F238E27FC236}">
                <a16:creationId xmlns:a16="http://schemas.microsoft.com/office/drawing/2014/main" id="{1E0395D4-07D4-4B61-8FA4-F0123FFA4379}"/>
              </a:ext>
            </a:extLst>
          </p:cNvPr>
          <p:cNvSpPr txBox="1"/>
          <p:nvPr/>
        </p:nvSpPr>
        <p:spPr>
          <a:xfrm>
            <a:off x="7925899" y="3216361"/>
            <a:ext cx="2448824"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505050"/>
                    </a:gs>
                    <a:gs pos="30000">
                      <a:srgbClr val="505050"/>
                    </a:gs>
                  </a:gsLst>
                  <a:lin ang="5400000" scaled="0"/>
                </a:gradFill>
                <a:latin typeface="Segoe UI"/>
              </a:rPr>
              <a:t>Azure Web App</a:t>
            </a:r>
          </a:p>
        </p:txBody>
      </p:sp>
      <p:sp>
        <p:nvSpPr>
          <p:cNvPr id="118" name="TextBox 117">
            <a:extLst>
              <a:ext uri="{FF2B5EF4-FFF2-40B4-BE49-F238E27FC236}">
                <a16:creationId xmlns:a16="http://schemas.microsoft.com/office/drawing/2014/main" id="{B08D808D-5E95-4082-8075-5BB00222BA25}"/>
              </a:ext>
            </a:extLst>
          </p:cNvPr>
          <p:cNvSpPr txBox="1"/>
          <p:nvPr/>
        </p:nvSpPr>
        <p:spPr>
          <a:xfrm>
            <a:off x="5695449" y="5142767"/>
            <a:ext cx="924666"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505050"/>
                    </a:gs>
                    <a:gs pos="30000">
                      <a:srgbClr val="505050"/>
                    </a:gs>
                  </a:gsLst>
                  <a:lin ang="5400000" scaled="0"/>
                </a:gradFill>
                <a:latin typeface="Segoe UI"/>
              </a:rPr>
              <a:t>Hub</a:t>
            </a:r>
          </a:p>
        </p:txBody>
      </p:sp>
      <p:sp>
        <p:nvSpPr>
          <p:cNvPr id="123" name="TextBox 122">
            <a:extLst>
              <a:ext uri="{FF2B5EF4-FFF2-40B4-BE49-F238E27FC236}">
                <a16:creationId xmlns:a16="http://schemas.microsoft.com/office/drawing/2014/main" id="{9B5ABD99-8027-4F54-B078-AD23C865E4C0}"/>
              </a:ext>
            </a:extLst>
          </p:cNvPr>
          <p:cNvSpPr txBox="1"/>
          <p:nvPr/>
        </p:nvSpPr>
        <p:spPr>
          <a:xfrm rot="20000714">
            <a:off x="3084655" y="1851679"/>
            <a:ext cx="103152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505050"/>
                    </a:gs>
                    <a:gs pos="30000">
                      <a:srgbClr val="505050"/>
                    </a:gs>
                  </a:gsLst>
                  <a:lin ang="5400000" scaled="0"/>
                </a:gradFill>
                <a:latin typeface="Segoe UI"/>
              </a:rPr>
              <a:t>Build</a:t>
            </a:r>
          </a:p>
        </p:txBody>
      </p:sp>
      <p:sp>
        <p:nvSpPr>
          <p:cNvPr id="124" name="TextBox 123">
            <a:extLst>
              <a:ext uri="{FF2B5EF4-FFF2-40B4-BE49-F238E27FC236}">
                <a16:creationId xmlns:a16="http://schemas.microsoft.com/office/drawing/2014/main" id="{F0A34CDB-64F4-411A-B914-8A3D517432C8}"/>
              </a:ext>
            </a:extLst>
          </p:cNvPr>
          <p:cNvSpPr txBox="1"/>
          <p:nvPr/>
        </p:nvSpPr>
        <p:spPr>
          <a:xfrm rot="21425099">
            <a:off x="6833697" y="2823525"/>
            <a:ext cx="1360975"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a:gradFill>
                  <a:gsLst>
                    <a:gs pos="2917">
                      <a:srgbClr val="505050"/>
                    </a:gs>
                    <a:gs pos="30000">
                      <a:srgbClr val="505050"/>
                    </a:gs>
                  </a:gsLst>
                  <a:lin ang="5400000" scaled="0"/>
                </a:gradFill>
                <a:latin typeface="Segoe UI"/>
              </a:rPr>
              <a:t>Release</a:t>
            </a:r>
          </a:p>
        </p:txBody>
      </p:sp>
    </p:spTree>
    <p:extLst>
      <p:ext uri="{BB962C8B-B14F-4D97-AF65-F5344CB8AC3E}">
        <p14:creationId xmlns:p14="http://schemas.microsoft.com/office/powerpoint/2010/main" val="1855985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4212 -0.00976 L 0.04212 -0.00953 L 0.13977 -0.00976 L 0.13977 -0.00953 " pathEditMode="relative" rAng="0" ptsTypes="AAAA">
                                      <p:cBhvr>
                                        <p:cTn id="9" dur="2000" fill="hold"/>
                                        <p:tgtEl>
                                          <p:spTgt spid="96"/>
                                        </p:tgtEl>
                                        <p:attrNameLst>
                                          <p:attrName>ppt_x</p:attrName>
                                          <p:attrName>ppt_y</p:attrName>
                                        </p:attrNameLst>
                                      </p:cBhvr>
                                      <p:rCtr x="4876" y="0"/>
                                    </p:animMotion>
                                  </p:childTnLst>
                                </p:cTn>
                              </p:par>
                            </p:childTnLst>
                          </p:cTn>
                        </p:par>
                        <p:par>
                          <p:cTn id="10" fill="hold">
                            <p:stCondLst>
                              <p:cond delay="2000"/>
                            </p:stCondLst>
                            <p:childTnLst>
                              <p:par>
                                <p:cTn id="11" presetID="10" presetClass="entr" presetSubtype="0" fill="hold" nodeType="afterEffect">
                                  <p:stCondLst>
                                    <p:cond delay="1250"/>
                                  </p:stCondLst>
                                  <p:childTnLst>
                                    <p:set>
                                      <p:cBhvr>
                                        <p:cTn id="12" dur="1" fill="hold">
                                          <p:stCondLst>
                                            <p:cond delay="0"/>
                                          </p:stCondLst>
                                        </p:cTn>
                                        <p:tgtEl>
                                          <p:spTgt spid="11359"/>
                                        </p:tgtEl>
                                        <p:attrNameLst>
                                          <p:attrName>style.visibility</p:attrName>
                                        </p:attrNameLst>
                                      </p:cBhvr>
                                      <p:to>
                                        <p:strVal val="visible"/>
                                      </p:to>
                                    </p:set>
                                    <p:animEffect transition="in" filter="fade">
                                      <p:cBhvr>
                                        <p:cTn id="13" dur="500"/>
                                        <p:tgtEl>
                                          <p:spTgt spid="11359"/>
                                        </p:tgtEl>
                                      </p:cBhvr>
                                    </p:animEffect>
                                  </p:childTnLst>
                                </p:cTn>
                              </p:par>
                              <p:par>
                                <p:cTn id="14" presetID="1" presetClass="entr" presetSubtype="0" fill="hold" grpId="0" nodeType="withEffect">
                                  <p:stCondLst>
                                    <p:cond delay="1250"/>
                                  </p:stCondLst>
                                  <p:childTnLst>
                                    <p:set>
                                      <p:cBhvr>
                                        <p:cTn id="15" dur="1" fill="hold">
                                          <p:stCondLst>
                                            <p:cond delay="0"/>
                                          </p:stCondLst>
                                        </p:cTn>
                                        <p:tgtEl>
                                          <p:spTgt spid="123"/>
                                        </p:tgtEl>
                                        <p:attrNameLst>
                                          <p:attrName>style.visibility</p:attrName>
                                        </p:attrNameLst>
                                      </p:cBhvr>
                                      <p:to>
                                        <p:strVal val="visible"/>
                                      </p:to>
                                    </p:set>
                                  </p:childTnLst>
                                </p:cTn>
                              </p:par>
                            </p:childTnLst>
                          </p:cTn>
                        </p:par>
                        <p:par>
                          <p:cTn id="16" fill="hold">
                            <p:stCondLst>
                              <p:cond delay="3750"/>
                            </p:stCondLst>
                            <p:childTnLst>
                              <p:par>
                                <p:cTn id="17" presetID="8" presetClass="emph" presetSubtype="0" fill="hold" nodeType="afterEffect">
                                  <p:stCondLst>
                                    <p:cond delay="0"/>
                                  </p:stCondLst>
                                  <p:childTnLst>
                                    <p:animRot by="21600000">
                                      <p:cBhvr>
                                        <p:cTn id="18" dur="2000" fill="hold"/>
                                        <p:tgtEl>
                                          <p:spTgt spid="11359"/>
                                        </p:tgtEl>
                                        <p:attrNameLst>
                                          <p:attrName>r</p:attrName>
                                        </p:attrNameLst>
                                      </p:cBhvr>
                                    </p:animRot>
                                  </p:childTnLst>
                                </p:cTn>
                              </p:par>
                            </p:childTnLst>
                          </p:cTn>
                        </p:par>
                        <p:par>
                          <p:cTn id="19" fill="hold">
                            <p:stCondLst>
                              <p:cond delay="5750"/>
                            </p:stCondLst>
                            <p:childTnLst>
                              <p:par>
                                <p:cTn id="20" presetID="1" presetClass="entr" presetSubtype="0" fill="hold" nodeType="afterEffect">
                                  <p:stCondLst>
                                    <p:cond delay="1000"/>
                                  </p:stCondLst>
                                  <p:childTnLst>
                                    <p:set>
                                      <p:cBhvr>
                                        <p:cTn id="21" dur="1" fill="hold">
                                          <p:stCondLst>
                                            <p:cond delay="0"/>
                                          </p:stCondLst>
                                        </p:cTn>
                                        <p:tgtEl>
                                          <p:spTgt spid="11356"/>
                                        </p:tgtEl>
                                        <p:attrNameLst>
                                          <p:attrName>style.visibility</p:attrName>
                                        </p:attrNameLst>
                                      </p:cBhvr>
                                      <p:to>
                                        <p:strVal val="visible"/>
                                      </p:to>
                                    </p:set>
                                  </p:childTnLst>
                                </p:cTn>
                              </p:par>
                            </p:childTnLst>
                          </p:cTn>
                        </p:par>
                        <p:par>
                          <p:cTn id="22" fill="hold">
                            <p:stCondLst>
                              <p:cond delay="6750"/>
                            </p:stCondLst>
                            <p:childTnLst>
                              <p:par>
                                <p:cTn id="23" presetID="0" presetClass="path" presetSubtype="0" accel="50000" decel="50000" fill="hold" nodeType="afterEffect">
                                  <p:stCondLst>
                                    <p:cond delay="1000"/>
                                  </p:stCondLst>
                                  <p:childTnLst>
                                    <p:animMotion origin="layout" path="M 0.03089 0.01067 L 0.03089 0.01067 L 0.08706 0.0084 C 0.09089 0.00817 0.09484 0.00795 0.0988 0.00727 C 0.10288 0.00658 0.10697 0.00522 0.11118 0.00409 C 0.11233 0.00363 0.11361 0.00318 0.11488 0.00295 C 0.1228 0.00182 0.12331 0.00205 0.13033 0.00205 L 0.13033 0.00205 " pathEditMode="relative" ptsTypes="AAAAAAAA">
                                      <p:cBhvr>
                                        <p:cTn id="24" dur="2000" fill="hold"/>
                                        <p:tgtEl>
                                          <p:spTgt spid="11356"/>
                                        </p:tgtEl>
                                        <p:attrNameLst>
                                          <p:attrName>ppt_x</p:attrName>
                                          <p:attrName>ppt_y</p:attrName>
                                        </p:attrNameLst>
                                      </p:cBhvr>
                                    </p:animMotion>
                                  </p:childTnLst>
                                </p:cTn>
                              </p:par>
                            </p:childTnLst>
                          </p:cTn>
                        </p:par>
                        <p:par>
                          <p:cTn id="25" fill="hold">
                            <p:stCondLst>
                              <p:cond delay="9750"/>
                            </p:stCondLst>
                            <p:childTnLst>
                              <p:par>
                                <p:cTn id="26" presetID="1" presetClass="entr" presetSubtype="0" fill="hold" nodeType="afterEffect">
                                  <p:stCondLst>
                                    <p:cond delay="1000"/>
                                  </p:stCondLst>
                                  <p:childTnLst>
                                    <p:set>
                                      <p:cBhvr>
                                        <p:cTn id="27" dur="1" fill="hold">
                                          <p:stCondLst>
                                            <p:cond delay="0"/>
                                          </p:stCondLst>
                                        </p:cTn>
                                        <p:tgtEl>
                                          <p:spTgt spid="11343"/>
                                        </p:tgtEl>
                                        <p:attrNameLst>
                                          <p:attrName>style.visibility</p:attrName>
                                        </p:attrNameLst>
                                      </p:cBhvr>
                                      <p:to>
                                        <p:strVal val="visible"/>
                                      </p:to>
                                    </p:set>
                                  </p:childTnLst>
                                </p:cTn>
                              </p:par>
                              <p:par>
                                <p:cTn id="28" presetID="1" presetClass="entr" presetSubtype="0" fill="hold" grpId="0" nodeType="withEffect">
                                  <p:stCondLst>
                                    <p:cond delay="1000"/>
                                  </p:stCondLst>
                                  <p:childTnLst>
                                    <p:set>
                                      <p:cBhvr>
                                        <p:cTn id="29" dur="1" fill="hold">
                                          <p:stCondLst>
                                            <p:cond delay="0"/>
                                          </p:stCondLst>
                                        </p:cTn>
                                        <p:tgtEl>
                                          <p:spTgt spid="124"/>
                                        </p:tgtEl>
                                        <p:attrNameLst>
                                          <p:attrName>style.visibility</p:attrName>
                                        </p:attrNameLst>
                                      </p:cBhvr>
                                      <p:to>
                                        <p:strVal val="visible"/>
                                      </p:to>
                                    </p:set>
                                  </p:childTnLst>
                                </p:cTn>
                              </p:par>
                            </p:childTnLst>
                          </p:cTn>
                        </p:par>
                        <p:par>
                          <p:cTn id="30" fill="hold">
                            <p:stCondLst>
                              <p:cond delay="10750"/>
                            </p:stCondLst>
                            <p:childTnLst>
                              <p:par>
                                <p:cTn id="31" presetID="26" presetClass="emph" presetSubtype="0" fill="hold" nodeType="afterEffect">
                                  <p:stCondLst>
                                    <p:cond delay="500"/>
                                  </p:stCondLst>
                                  <p:childTnLst>
                                    <p:animEffect transition="out" filter="fade">
                                      <p:cBhvr>
                                        <p:cTn id="32" dur="500" tmFilter="0, 0; .2, .5; .8, .5; 1, 0"/>
                                        <p:tgtEl>
                                          <p:spTgt spid="11343"/>
                                        </p:tgtEl>
                                      </p:cBhvr>
                                    </p:animEffect>
                                    <p:animScale>
                                      <p:cBhvr>
                                        <p:cTn id="33" dur="250" autoRev="1" fill="hold"/>
                                        <p:tgtEl>
                                          <p:spTgt spid="11343"/>
                                        </p:tgtEl>
                                      </p:cBhvr>
                                      <p:by x="105000" y="105000"/>
                                    </p:animScale>
                                  </p:childTnLst>
                                </p:cTn>
                              </p:par>
                            </p:childTnLst>
                          </p:cTn>
                        </p:par>
                        <p:par>
                          <p:cTn id="34" fill="hold">
                            <p:stCondLst>
                              <p:cond delay="11750"/>
                            </p:stCondLst>
                            <p:childTnLst>
                              <p:par>
                                <p:cTn id="35" presetID="0" presetClass="path" presetSubtype="0" accel="50000" decel="50000" fill="hold" nodeType="afterEffect">
                                  <p:stCondLst>
                                    <p:cond delay="1000"/>
                                  </p:stCondLst>
                                  <p:childTnLst>
                                    <p:animMotion origin="layout" path="M 0.14769 -0.00681 L 0.14769 -0.00681 L 0.26449 -0.00476 C 0.27406 -0.00454 0.28376 -0.00454 0.29346 -0.00363 C 0.29742 -0.0034 0.30125 -0.00159 0.30521 -0.00159 C 0.32538 -0.00091 0.34555 -0.00159 0.36584 -0.00159 L 0.36584 -0.00159 " pathEditMode="relative" ptsTypes="AAAAAAA">
                                      <p:cBhvr>
                                        <p:cTn id="36" dur="2000" fill="hold"/>
                                        <p:tgtEl>
                                          <p:spTgt spid="11356"/>
                                        </p:tgtEl>
                                        <p:attrNameLst>
                                          <p:attrName>ppt_x</p:attrName>
                                          <p:attrName>ppt_y</p:attrName>
                                        </p:attrNameLst>
                                      </p:cBhvr>
                                    </p:animMotion>
                                  </p:childTnLst>
                                </p:cTn>
                              </p:par>
                            </p:childTnLst>
                          </p:cTn>
                        </p:par>
                        <p:par>
                          <p:cTn id="37" fill="hold">
                            <p:stCondLst>
                              <p:cond delay="14750"/>
                            </p:stCondLst>
                            <p:childTnLst>
                              <p:par>
                                <p:cTn id="38" presetID="8" presetClass="emph" presetSubtype="0" fill="hold" nodeType="afterEffect">
                                  <p:stCondLst>
                                    <p:cond delay="0"/>
                                  </p:stCondLst>
                                  <p:childTnLst>
                                    <p:animRot by="21600000">
                                      <p:cBhvr>
                                        <p:cTn id="39" dur="2000" fill="hold"/>
                                        <p:tgtEl>
                                          <p:spTgt spid="98"/>
                                        </p:tgtEl>
                                        <p:attrNameLst>
                                          <p:attrName>r</p:attrName>
                                        </p:attrNameLst>
                                      </p:cBhvr>
                                    </p:animRot>
                                  </p:childTnLst>
                                </p:cTn>
                              </p:par>
                              <p:par>
                                <p:cTn id="40" presetID="8" presetClass="emph" presetSubtype="0" fill="hold" nodeType="withEffect">
                                  <p:stCondLst>
                                    <p:cond delay="0"/>
                                  </p:stCondLst>
                                  <p:childTnLst>
                                    <p:animRot by="21600000">
                                      <p:cBhvr>
                                        <p:cTn id="41" dur="2000" fill="hold"/>
                                        <p:tgtEl>
                                          <p:spTgt spid="101"/>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104"/>
                                        </p:tgtEl>
                                        <p:attrNameLst>
                                          <p:attrName>style.visibility</p:attrName>
                                        </p:attrNameLst>
                                      </p:cBhvr>
                                      <p:to>
                                        <p:strVal val="visible"/>
                                      </p:to>
                                    </p:set>
                                    <p:anim calcmode="lin" valueType="num">
                                      <p:cBhvr>
                                        <p:cTn id="46" dur="1000" fill="hold"/>
                                        <p:tgtEl>
                                          <p:spTgt spid="104"/>
                                        </p:tgtEl>
                                        <p:attrNameLst>
                                          <p:attrName>ppt_w</p:attrName>
                                        </p:attrNameLst>
                                      </p:cBhvr>
                                      <p:tavLst>
                                        <p:tav tm="0">
                                          <p:val>
                                            <p:fltVal val="0"/>
                                          </p:val>
                                        </p:tav>
                                        <p:tav tm="100000">
                                          <p:val>
                                            <p:strVal val="#ppt_w"/>
                                          </p:val>
                                        </p:tav>
                                      </p:tavLst>
                                    </p:anim>
                                    <p:anim calcmode="lin" valueType="num">
                                      <p:cBhvr>
                                        <p:cTn id="47" dur="1000" fill="hold"/>
                                        <p:tgtEl>
                                          <p:spTgt spid="104"/>
                                        </p:tgtEl>
                                        <p:attrNameLst>
                                          <p:attrName>ppt_h</p:attrName>
                                        </p:attrNameLst>
                                      </p:cBhvr>
                                      <p:tavLst>
                                        <p:tav tm="0">
                                          <p:val>
                                            <p:fltVal val="0"/>
                                          </p:val>
                                        </p:tav>
                                        <p:tav tm="100000">
                                          <p:val>
                                            <p:strVal val="#ppt_h"/>
                                          </p:val>
                                        </p:tav>
                                      </p:tavLst>
                                    </p:anim>
                                    <p:anim calcmode="lin" valueType="num">
                                      <p:cBhvr>
                                        <p:cTn id="48" dur="1000" fill="hold"/>
                                        <p:tgtEl>
                                          <p:spTgt spid="104"/>
                                        </p:tgtEl>
                                        <p:attrNameLst>
                                          <p:attrName>style.rotation</p:attrName>
                                        </p:attrNameLst>
                                      </p:cBhvr>
                                      <p:tavLst>
                                        <p:tav tm="0">
                                          <p:val>
                                            <p:fltVal val="90"/>
                                          </p:val>
                                        </p:tav>
                                        <p:tav tm="100000">
                                          <p:val>
                                            <p:fltVal val="0"/>
                                          </p:val>
                                        </p:tav>
                                      </p:tavLst>
                                    </p:anim>
                                    <p:animEffect transition="in" filter="fade">
                                      <p:cBhvr>
                                        <p:cTn id="49"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465FD3-44D0-4C69-AA9F-66F254AE171D}"/>
              </a:ext>
            </a:extLst>
          </p:cNvPr>
          <p:cNvSpPr>
            <a:spLocks noGrp="1"/>
          </p:cNvSpPr>
          <p:nvPr>
            <p:ph type="title"/>
          </p:nvPr>
        </p:nvSpPr>
        <p:spPr/>
        <p:txBody>
          <a:bodyPr/>
          <a:lstStyle/>
          <a:p>
            <a:r>
              <a:rPr lang="en-US"/>
              <a:t>Resources</a:t>
            </a:r>
          </a:p>
        </p:txBody>
      </p:sp>
      <p:sp>
        <p:nvSpPr>
          <p:cNvPr id="5" name="Content Placeholder 4">
            <a:extLst>
              <a:ext uri="{FF2B5EF4-FFF2-40B4-BE49-F238E27FC236}">
                <a16:creationId xmlns:a16="http://schemas.microsoft.com/office/drawing/2014/main" id="{689D3D4D-796C-4140-B04B-E7AF72DC449B}"/>
              </a:ext>
            </a:extLst>
          </p:cNvPr>
          <p:cNvSpPr>
            <a:spLocks noGrp="1"/>
          </p:cNvSpPr>
          <p:nvPr>
            <p:ph idx="1"/>
          </p:nvPr>
        </p:nvSpPr>
        <p:spPr/>
        <p:txBody>
          <a:bodyPr/>
          <a:lstStyle/>
          <a:p>
            <a:r>
              <a:rPr lang="en-US">
                <a:solidFill>
                  <a:schemeClr val="bg1"/>
                </a:solidFill>
                <a:hlinkClick r:id="rId3"/>
              </a:rPr>
              <a:t>Microservices</a:t>
            </a:r>
            <a:endParaRPr lang="en-US">
              <a:solidFill>
                <a:schemeClr val="bg1"/>
              </a:solidFill>
            </a:endParaRPr>
          </a:p>
          <a:p>
            <a:r>
              <a:rPr lang="en-US">
                <a:solidFill>
                  <a:schemeClr val="bg1"/>
                </a:solidFill>
                <a:hlinkClick r:id="rId4"/>
              </a:rPr>
              <a:t>Azure Managed Kubernetes</a:t>
            </a:r>
            <a:r>
              <a:rPr lang="en-US">
                <a:solidFill>
                  <a:srgbClr val="0070C0"/>
                </a:solidFill>
              </a:rPr>
              <a:t>(AKS)</a:t>
            </a:r>
          </a:p>
          <a:p>
            <a:pPr marL="0" indent="0">
              <a:buNone/>
            </a:pPr>
            <a:r>
              <a:rPr lang="en-US">
                <a:solidFill>
                  <a:srgbClr val="0070C0"/>
                </a:solidFill>
              </a:rPr>
              <a:t>   </a:t>
            </a:r>
            <a:r>
              <a:rPr lang="en-US">
                <a:solidFill>
                  <a:srgbClr val="0070C0"/>
                </a:solidFill>
                <a:hlinkClick r:id="rId5"/>
              </a:rPr>
              <a:t>kubernetes.io</a:t>
            </a:r>
            <a:endParaRPr lang="en-US">
              <a:solidFill>
                <a:srgbClr val="0070C0"/>
              </a:solidFill>
            </a:endParaRPr>
          </a:p>
          <a:p>
            <a:pPr marL="0" indent="0">
              <a:buNone/>
            </a:pPr>
            <a:r>
              <a:rPr lang="en-US">
                <a:solidFill>
                  <a:srgbClr val="0070C0"/>
                </a:solidFill>
              </a:rPr>
              <a:t>   </a:t>
            </a:r>
            <a:r>
              <a:rPr lang="en-US">
                <a:solidFill>
                  <a:srgbClr val="0070C0"/>
                </a:solidFill>
                <a:hlinkClick r:id="rId6"/>
              </a:rPr>
              <a:t>Azure Service Fabric</a:t>
            </a:r>
            <a:endParaRPr lang="en-US">
              <a:solidFill>
                <a:schemeClr val="bg1"/>
              </a:solidFill>
            </a:endParaRPr>
          </a:p>
        </p:txBody>
      </p:sp>
    </p:spTree>
    <p:extLst>
      <p:ext uri="{BB962C8B-B14F-4D97-AF65-F5344CB8AC3E}">
        <p14:creationId xmlns:p14="http://schemas.microsoft.com/office/powerpoint/2010/main" val="2190899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7F663C1-4162-4816-AB83-EAF1901F8925}"/>
              </a:ext>
            </a:extLst>
          </p:cNvPr>
          <p:cNvSpPr>
            <a:spLocks noGrp="1"/>
          </p:cNvSpPr>
          <p:nvPr>
            <p:ph type="title"/>
          </p:nvPr>
        </p:nvSpPr>
        <p:spPr>
          <a:xfrm>
            <a:off x="538477" y="2047387"/>
            <a:ext cx="11653523" cy="2139688"/>
          </a:xfrm>
        </p:spPr>
        <p:txBody>
          <a:bodyPr/>
          <a:lstStyle/>
          <a:p>
            <a:r>
              <a:rPr lang="en-US" dirty="0"/>
              <a:t>Thank You</a:t>
            </a:r>
            <a:br>
              <a:rPr lang="en-US" dirty="0"/>
            </a:br>
            <a:endParaRPr lang="en-US" dirty="0"/>
          </a:p>
        </p:txBody>
      </p:sp>
      <p:pic>
        <p:nvPicPr>
          <p:cNvPr id="11" name="Picture 2" descr="Image result for twitter logo">
            <a:extLst>
              <a:ext uri="{FF2B5EF4-FFF2-40B4-BE49-F238E27FC236}">
                <a16:creationId xmlns:a16="http://schemas.microsoft.com/office/drawing/2014/main" id="{164A5B3B-AB9C-4E4C-9D77-936BF1B27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613" y="5218762"/>
            <a:ext cx="377097" cy="377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email outlook logo">
            <a:extLst>
              <a:ext uri="{FF2B5EF4-FFF2-40B4-BE49-F238E27FC236}">
                <a16:creationId xmlns:a16="http://schemas.microsoft.com/office/drawing/2014/main" id="{C87B9D1A-C57C-4AE0-9EA7-D6679293F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447" y="5261713"/>
            <a:ext cx="377096" cy="3764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2E72A71-94C4-4013-8764-F8E21AE02C7F}"/>
              </a:ext>
            </a:extLst>
          </p:cNvPr>
          <p:cNvSpPr txBox="1"/>
          <p:nvPr/>
        </p:nvSpPr>
        <p:spPr>
          <a:xfrm>
            <a:off x="2747710" y="5176477"/>
            <a:ext cx="25915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rPr>
              <a:t>@</a:t>
            </a:r>
            <a:r>
              <a:rPr kumimoji="0" lang="en-US" sz="2400" b="0" i="0" u="none" strike="noStrike" kern="1200" cap="none" spc="0" normalizeH="0" baseline="0" noProof="0" dirty="0" err="1">
                <a:ln>
                  <a:noFill/>
                </a:ln>
                <a:solidFill>
                  <a:srgbClr val="4472C4"/>
                </a:solidFill>
                <a:effectLst/>
                <a:uLnTx/>
                <a:uFillTx/>
                <a:latin typeface="Calibri" panose="020F0502020204030204"/>
                <a:ea typeface="+mn-ea"/>
                <a:cs typeface="+mn-cs"/>
              </a:rPr>
              <a:t>theunstablemind</a:t>
            </a:r>
            <a:endPar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F36FDB9-EBE5-43EC-B12F-D3724AC61275}"/>
              </a:ext>
            </a:extLst>
          </p:cNvPr>
          <p:cNvSpPr txBox="1"/>
          <p:nvPr/>
        </p:nvSpPr>
        <p:spPr>
          <a:xfrm>
            <a:off x="6153543" y="5176476"/>
            <a:ext cx="41453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4472C4"/>
                </a:solidFill>
                <a:latin typeface="Calibri" panose="020F0502020204030204"/>
              </a:rPr>
              <a:t>ralph.wheaton@daugherty.com</a:t>
            </a:r>
            <a:endPar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0622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2FDEB-7EC4-4071-8983-586FF992CCA0}"/>
              </a:ext>
            </a:extLst>
          </p:cNvPr>
          <p:cNvSpPr>
            <a:spLocks noGrp="1"/>
          </p:cNvSpPr>
          <p:nvPr>
            <p:ph type="title"/>
          </p:nvPr>
        </p:nvSpPr>
        <p:spPr>
          <a:xfrm>
            <a:off x="365760" y="365125"/>
            <a:ext cx="11430000" cy="1325563"/>
          </a:xfrm>
        </p:spPr>
        <p:txBody>
          <a:bodyPr/>
          <a:lstStyle/>
          <a:p>
            <a:r>
              <a:rPr lang="en-US" dirty="0"/>
              <a:t>What are Microservices?</a:t>
            </a:r>
          </a:p>
        </p:txBody>
      </p:sp>
      <p:sp>
        <p:nvSpPr>
          <p:cNvPr id="5" name="TextBox 4">
            <a:extLst>
              <a:ext uri="{FF2B5EF4-FFF2-40B4-BE49-F238E27FC236}">
                <a16:creationId xmlns:a16="http://schemas.microsoft.com/office/drawing/2014/main" id="{3EDE6C61-0D2E-4F07-AA51-6ED0ADF7FC48}"/>
              </a:ext>
            </a:extLst>
          </p:cNvPr>
          <p:cNvSpPr txBox="1"/>
          <p:nvPr/>
        </p:nvSpPr>
        <p:spPr>
          <a:xfrm>
            <a:off x="477982" y="1891145"/>
            <a:ext cx="11317778" cy="4093428"/>
          </a:xfrm>
          <a:prstGeom prst="rect">
            <a:avLst/>
          </a:prstGeom>
          <a:noFill/>
        </p:spPr>
        <p:txBody>
          <a:bodyPr wrap="square" rtlCol="0">
            <a:spAutoFit/>
          </a:bodyPr>
          <a:lstStyle/>
          <a:p>
            <a:r>
              <a:rPr lang="en-US" sz="2600" b="1" dirty="0"/>
              <a:t>Microservices</a:t>
            </a:r>
            <a:r>
              <a:rPr lang="en-US" sz="2600" dirty="0"/>
              <a:t> is a software development technique—a variant of the service-oriented architecture (SOA) architectural style that structures an application as a collection of loosely coupled services. In a microservices architecture, services are fine-grained and the protocols are lightweight.</a:t>
            </a:r>
          </a:p>
          <a:p>
            <a:r>
              <a:rPr lang="en-US" sz="2600" dirty="0"/>
              <a:t>The benefit of decomposing an application into different smaller services is that it improves modularity and makes the application easier to understand, develop and test. It also parallelizes development by enabling small autonomous teams to develop, deploy and scale their respective services independently. It also allows the architecture of an individual service to emerge through continuous refactoring. Microservices-based architectures enable continuous delivery and deployment.</a:t>
            </a:r>
          </a:p>
        </p:txBody>
      </p:sp>
    </p:spTree>
    <p:extLst>
      <p:ext uri="{BB962C8B-B14F-4D97-AF65-F5344CB8AC3E}">
        <p14:creationId xmlns:p14="http://schemas.microsoft.com/office/powerpoint/2010/main" val="32871213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9589A-7738-487E-A8F7-3446353AFFD3}"/>
              </a:ext>
            </a:extLst>
          </p:cNvPr>
          <p:cNvSpPr>
            <a:spLocks noGrp="1"/>
          </p:cNvSpPr>
          <p:nvPr>
            <p:ph type="title"/>
          </p:nvPr>
        </p:nvSpPr>
        <p:spPr>
          <a:xfrm>
            <a:off x="365760" y="365125"/>
            <a:ext cx="11430000" cy="1325563"/>
          </a:xfrm>
        </p:spPr>
        <p:txBody>
          <a:bodyPr/>
          <a:lstStyle/>
          <a:p>
            <a:r>
              <a:rPr lang="en-US" dirty="0"/>
              <a:t>Monolithic vs. Microservice Application Approach</a:t>
            </a:r>
          </a:p>
        </p:txBody>
      </p:sp>
      <p:pic>
        <p:nvPicPr>
          <p:cNvPr id="7" name="Content Placeholder 3">
            <a:extLst>
              <a:ext uri="{FF2B5EF4-FFF2-40B4-BE49-F238E27FC236}">
                <a16:creationId xmlns:a16="http://schemas.microsoft.com/office/drawing/2014/main" id="{D409EB20-E475-4304-8EA5-7BDD492F331F}"/>
              </a:ext>
            </a:extLst>
          </p:cNvPr>
          <p:cNvPicPr>
            <a:picLocks noGrp="1" noChangeAspect="1"/>
          </p:cNvPicPr>
          <p:nvPr>
            <p:ph idx="4294967295"/>
          </p:nvPr>
        </p:nvPicPr>
        <p:blipFill>
          <a:blip r:embed="rId3"/>
          <a:stretch>
            <a:fillRect/>
          </a:stretch>
        </p:blipFill>
        <p:spPr>
          <a:xfrm>
            <a:off x="1789777" y="1378528"/>
            <a:ext cx="8612446" cy="4846638"/>
          </a:xfrm>
          <a:prstGeom prst="rect">
            <a:avLst/>
          </a:prstGeom>
        </p:spPr>
      </p:pic>
    </p:spTree>
    <p:extLst>
      <p:ext uri="{BB962C8B-B14F-4D97-AF65-F5344CB8AC3E}">
        <p14:creationId xmlns:p14="http://schemas.microsoft.com/office/powerpoint/2010/main" val="4185181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4" name="Picture 12" descr="http://microservices.io/i/Microservice_Architecture.png">
            <a:extLst>
              <a:ext uri="{FF2B5EF4-FFF2-40B4-BE49-F238E27FC236}">
                <a16:creationId xmlns:a16="http://schemas.microsoft.com/office/drawing/2014/main" id="{CC95F6DC-911C-4586-9A4B-6082868F42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931391" y="1825626"/>
            <a:ext cx="6329219"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C0B573-627D-4EDB-BE2E-675AFD8DE252}"/>
              </a:ext>
            </a:extLst>
          </p:cNvPr>
          <p:cNvSpPr>
            <a:spLocks noGrp="1"/>
          </p:cNvSpPr>
          <p:nvPr>
            <p:ph type="title"/>
          </p:nvPr>
        </p:nvSpPr>
        <p:spPr>
          <a:xfrm>
            <a:off x="365760" y="365125"/>
            <a:ext cx="11430000" cy="1325563"/>
          </a:xfrm>
        </p:spPr>
        <p:txBody>
          <a:bodyPr>
            <a:normAutofit/>
          </a:bodyPr>
          <a:lstStyle/>
          <a:p>
            <a:r>
              <a:rPr lang="en-US" dirty="0"/>
              <a:t>Microservice Architecture</a:t>
            </a:r>
          </a:p>
        </p:txBody>
      </p:sp>
    </p:spTree>
    <p:extLst>
      <p:ext uri="{BB962C8B-B14F-4D97-AF65-F5344CB8AC3E}">
        <p14:creationId xmlns:p14="http://schemas.microsoft.com/office/powerpoint/2010/main" val="27321981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796F-5D0F-4B20-B732-CD4982E9CB8B}"/>
              </a:ext>
            </a:extLst>
          </p:cNvPr>
          <p:cNvSpPr>
            <a:spLocks noGrp="1"/>
          </p:cNvSpPr>
          <p:nvPr>
            <p:ph type="title"/>
          </p:nvPr>
        </p:nvSpPr>
        <p:spPr>
          <a:xfrm>
            <a:off x="365760" y="365125"/>
            <a:ext cx="11430000" cy="1325563"/>
          </a:xfrm>
        </p:spPr>
        <p:txBody>
          <a:bodyPr/>
          <a:lstStyle/>
          <a:p>
            <a:r>
              <a:rPr lang="en-US" dirty="0"/>
              <a:t>Microservice Deployment</a:t>
            </a:r>
          </a:p>
        </p:txBody>
      </p:sp>
      <p:pic>
        <p:nvPicPr>
          <p:cNvPr id="5122" name="Picture 2" descr="Cluster of servers with deployed microservices">
            <a:extLst>
              <a:ext uri="{FF2B5EF4-FFF2-40B4-BE49-F238E27FC236}">
                <a16:creationId xmlns:a16="http://schemas.microsoft.com/office/drawing/2014/main" id="{345ABA8F-D210-49DF-B551-AA8726E9D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681" y="2056747"/>
            <a:ext cx="8846638" cy="362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4461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B760-74FE-4BAC-A477-CB2010349D24}"/>
              </a:ext>
            </a:extLst>
          </p:cNvPr>
          <p:cNvSpPr>
            <a:spLocks noGrp="1"/>
          </p:cNvSpPr>
          <p:nvPr>
            <p:ph type="title"/>
          </p:nvPr>
        </p:nvSpPr>
        <p:spPr>
          <a:xfrm>
            <a:off x="365760" y="365125"/>
            <a:ext cx="11430000" cy="1325563"/>
          </a:xfrm>
        </p:spPr>
        <p:txBody>
          <a:bodyPr/>
          <a:lstStyle/>
          <a:p>
            <a:r>
              <a:rPr lang="en-US" dirty="0"/>
              <a:t>Benefits of Microservices</a:t>
            </a:r>
          </a:p>
        </p:txBody>
      </p:sp>
      <p:sp>
        <p:nvSpPr>
          <p:cNvPr id="3" name="Content Placeholder 2">
            <a:extLst>
              <a:ext uri="{FF2B5EF4-FFF2-40B4-BE49-F238E27FC236}">
                <a16:creationId xmlns:a16="http://schemas.microsoft.com/office/drawing/2014/main" id="{3284ACED-1482-4331-BDC1-DBED83B11C34}"/>
              </a:ext>
            </a:extLst>
          </p:cNvPr>
          <p:cNvSpPr>
            <a:spLocks noGrp="1"/>
          </p:cNvSpPr>
          <p:nvPr>
            <p:ph sz="half" idx="1"/>
          </p:nvPr>
        </p:nvSpPr>
        <p:spPr>
          <a:solidFill>
            <a:srgbClr val="0070C0"/>
          </a:solidFill>
        </p:spPr>
        <p:txBody>
          <a:bodyPr/>
          <a:lstStyle/>
          <a:p>
            <a:r>
              <a:rPr lang="en-US" dirty="0">
                <a:solidFill>
                  <a:schemeClr val="bg1"/>
                </a:solidFill>
              </a:rPr>
              <a:t>Smaller Functional Pieces</a:t>
            </a:r>
          </a:p>
          <a:p>
            <a:pPr lvl="1"/>
            <a:r>
              <a:rPr lang="en-US" dirty="0">
                <a:solidFill>
                  <a:schemeClr val="bg1"/>
                </a:solidFill>
              </a:rPr>
              <a:t>Less code</a:t>
            </a:r>
          </a:p>
          <a:p>
            <a:pPr lvl="1"/>
            <a:r>
              <a:rPr lang="en-US" dirty="0">
                <a:solidFill>
                  <a:schemeClr val="bg1"/>
                </a:solidFill>
              </a:rPr>
              <a:t>Maintainability</a:t>
            </a:r>
          </a:p>
          <a:p>
            <a:pPr lvl="1"/>
            <a:r>
              <a:rPr lang="en-US" dirty="0">
                <a:solidFill>
                  <a:schemeClr val="bg1"/>
                </a:solidFill>
              </a:rPr>
              <a:t>Manageable team sizes</a:t>
            </a:r>
          </a:p>
          <a:p>
            <a:r>
              <a:rPr lang="en-US" dirty="0">
                <a:solidFill>
                  <a:schemeClr val="bg1"/>
                </a:solidFill>
              </a:rPr>
              <a:t>Greater Agility</a:t>
            </a:r>
          </a:p>
          <a:p>
            <a:pPr lvl="1"/>
            <a:r>
              <a:rPr lang="en-US" dirty="0">
                <a:solidFill>
                  <a:schemeClr val="bg1"/>
                </a:solidFill>
              </a:rPr>
              <a:t>Quicker turnaround</a:t>
            </a:r>
          </a:p>
          <a:p>
            <a:pPr lvl="1"/>
            <a:r>
              <a:rPr lang="en-US" dirty="0">
                <a:solidFill>
                  <a:schemeClr val="bg1"/>
                </a:solidFill>
              </a:rPr>
              <a:t>Less intensive regression tests</a:t>
            </a:r>
          </a:p>
          <a:p>
            <a:pPr lvl="1"/>
            <a:r>
              <a:rPr lang="en-US" dirty="0">
                <a:solidFill>
                  <a:schemeClr val="bg1"/>
                </a:solidFill>
              </a:rPr>
              <a:t>Less complex deployments</a:t>
            </a:r>
          </a:p>
          <a:p>
            <a:r>
              <a:rPr lang="en-US" dirty="0">
                <a:solidFill>
                  <a:schemeClr val="bg1"/>
                </a:solidFill>
              </a:rPr>
              <a:t>Decouple</a:t>
            </a:r>
          </a:p>
          <a:p>
            <a:pPr lvl="1"/>
            <a:endParaRPr lang="en-US" dirty="0"/>
          </a:p>
        </p:txBody>
      </p:sp>
      <p:sp>
        <p:nvSpPr>
          <p:cNvPr id="5" name="Content Placeholder 4">
            <a:extLst>
              <a:ext uri="{FF2B5EF4-FFF2-40B4-BE49-F238E27FC236}">
                <a16:creationId xmlns:a16="http://schemas.microsoft.com/office/drawing/2014/main" id="{6A4DAA95-7AB6-43BE-BC9F-F85C815121AF}"/>
              </a:ext>
            </a:extLst>
          </p:cNvPr>
          <p:cNvSpPr>
            <a:spLocks noGrp="1"/>
          </p:cNvSpPr>
          <p:nvPr>
            <p:ph sz="half" idx="2"/>
          </p:nvPr>
        </p:nvSpPr>
        <p:spPr>
          <a:solidFill>
            <a:srgbClr val="0070C0"/>
          </a:solidFill>
        </p:spPr>
        <p:txBody>
          <a:bodyPr/>
          <a:lstStyle/>
          <a:p>
            <a:r>
              <a:rPr lang="en-US" dirty="0">
                <a:solidFill>
                  <a:schemeClr val="bg1"/>
                </a:solidFill>
              </a:rPr>
              <a:t>Reuse</a:t>
            </a:r>
          </a:p>
          <a:p>
            <a:r>
              <a:rPr lang="en-US" dirty="0">
                <a:solidFill>
                  <a:schemeClr val="bg1"/>
                </a:solidFill>
              </a:rPr>
              <a:t>Agnostic Technology</a:t>
            </a:r>
          </a:p>
          <a:p>
            <a:pPr lvl="1"/>
            <a:r>
              <a:rPr lang="en-US" dirty="0">
                <a:solidFill>
                  <a:schemeClr val="bg1"/>
                </a:solidFill>
              </a:rPr>
              <a:t>Best tool, best place</a:t>
            </a:r>
          </a:p>
          <a:p>
            <a:r>
              <a:rPr lang="en-US" dirty="0">
                <a:solidFill>
                  <a:schemeClr val="bg1"/>
                </a:solidFill>
              </a:rPr>
              <a:t>Scalability</a:t>
            </a:r>
          </a:p>
          <a:p>
            <a:pPr lvl="1"/>
            <a:r>
              <a:rPr lang="en-US" dirty="0">
                <a:solidFill>
                  <a:schemeClr val="bg1"/>
                </a:solidFill>
              </a:rPr>
              <a:t>Scale out based upon component utilization</a:t>
            </a:r>
          </a:p>
          <a:p>
            <a:pPr lvl="1"/>
            <a:r>
              <a:rPr lang="en-US" dirty="0">
                <a:solidFill>
                  <a:schemeClr val="bg1"/>
                </a:solidFill>
              </a:rPr>
              <a:t>Resiliency</a:t>
            </a:r>
          </a:p>
          <a:p>
            <a:r>
              <a:rPr lang="en-US" dirty="0">
                <a:solidFill>
                  <a:schemeClr val="bg1"/>
                </a:solidFill>
              </a:rPr>
              <a:t>Data isolation</a:t>
            </a:r>
          </a:p>
          <a:p>
            <a:r>
              <a:rPr lang="en-US" dirty="0">
                <a:solidFill>
                  <a:schemeClr val="bg1"/>
                </a:solidFill>
              </a:rPr>
              <a:t>Versioning</a:t>
            </a:r>
          </a:p>
        </p:txBody>
      </p:sp>
    </p:spTree>
    <p:extLst>
      <p:ext uri="{BB962C8B-B14F-4D97-AF65-F5344CB8AC3E}">
        <p14:creationId xmlns:p14="http://schemas.microsoft.com/office/powerpoint/2010/main" val="3071992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B760-74FE-4BAC-A477-CB2010349D24}"/>
              </a:ext>
            </a:extLst>
          </p:cNvPr>
          <p:cNvSpPr>
            <a:spLocks noGrp="1"/>
          </p:cNvSpPr>
          <p:nvPr>
            <p:ph type="title"/>
          </p:nvPr>
        </p:nvSpPr>
        <p:spPr>
          <a:xfrm>
            <a:off x="365760" y="365125"/>
            <a:ext cx="11430000" cy="1325563"/>
          </a:xfrm>
        </p:spPr>
        <p:txBody>
          <a:bodyPr/>
          <a:lstStyle/>
          <a:p>
            <a:r>
              <a:rPr lang="en-US" dirty="0"/>
              <a:t>Challenges of Microservices</a:t>
            </a:r>
          </a:p>
        </p:txBody>
      </p:sp>
      <p:sp>
        <p:nvSpPr>
          <p:cNvPr id="3" name="Content Placeholder 2">
            <a:extLst>
              <a:ext uri="{FF2B5EF4-FFF2-40B4-BE49-F238E27FC236}">
                <a16:creationId xmlns:a16="http://schemas.microsoft.com/office/drawing/2014/main" id="{3284ACED-1482-4331-BDC1-DBED83B11C34}"/>
              </a:ext>
            </a:extLst>
          </p:cNvPr>
          <p:cNvSpPr>
            <a:spLocks noGrp="1"/>
          </p:cNvSpPr>
          <p:nvPr>
            <p:ph sz="half" idx="1"/>
          </p:nvPr>
        </p:nvSpPr>
        <p:spPr>
          <a:solidFill>
            <a:srgbClr val="0070C0"/>
          </a:solidFill>
        </p:spPr>
        <p:txBody>
          <a:bodyPr>
            <a:normAutofit/>
          </a:bodyPr>
          <a:lstStyle/>
          <a:p>
            <a:r>
              <a:rPr lang="en-US" dirty="0">
                <a:solidFill>
                  <a:schemeClr val="bg1"/>
                </a:solidFill>
              </a:rPr>
              <a:t>Service Boundaries</a:t>
            </a:r>
          </a:p>
          <a:p>
            <a:pPr lvl="1"/>
            <a:r>
              <a:rPr lang="en-US" dirty="0">
                <a:solidFill>
                  <a:schemeClr val="bg1"/>
                </a:solidFill>
              </a:rPr>
              <a:t>Communication between the application and services</a:t>
            </a:r>
          </a:p>
          <a:p>
            <a:pPr lvl="1"/>
            <a:r>
              <a:rPr lang="en-US" dirty="0">
                <a:solidFill>
                  <a:schemeClr val="bg1"/>
                </a:solidFill>
              </a:rPr>
              <a:t>Communication between services</a:t>
            </a:r>
          </a:p>
          <a:p>
            <a:r>
              <a:rPr lang="en-US" dirty="0">
                <a:solidFill>
                  <a:schemeClr val="bg1"/>
                </a:solidFill>
              </a:rPr>
              <a:t>Security</a:t>
            </a:r>
          </a:p>
          <a:p>
            <a:pPr lvl="1"/>
            <a:r>
              <a:rPr lang="en-US" dirty="0">
                <a:solidFill>
                  <a:schemeClr val="bg1"/>
                </a:solidFill>
              </a:rPr>
              <a:t>Multiple endpoints</a:t>
            </a:r>
          </a:p>
          <a:p>
            <a:pPr lvl="1"/>
            <a:r>
              <a:rPr lang="en-US" dirty="0">
                <a:solidFill>
                  <a:schemeClr val="bg1"/>
                </a:solidFill>
              </a:rPr>
              <a:t>Multiple technologies</a:t>
            </a:r>
          </a:p>
          <a:p>
            <a:r>
              <a:rPr lang="en-US" dirty="0">
                <a:solidFill>
                  <a:schemeClr val="bg1"/>
                </a:solidFill>
              </a:rPr>
              <a:t>Network</a:t>
            </a:r>
          </a:p>
          <a:p>
            <a:pPr lvl="1"/>
            <a:r>
              <a:rPr lang="en-US" dirty="0">
                <a:solidFill>
                  <a:schemeClr val="bg1"/>
                </a:solidFill>
              </a:rPr>
              <a:t>Congestion</a:t>
            </a:r>
          </a:p>
          <a:p>
            <a:pPr lvl="1"/>
            <a:r>
              <a:rPr lang="en-US" dirty="0">
                <a:solidFill>
                  <a:schemeClr val="bg1"/>
                </a:solidFill>
              </a:rPr>
              <a:t>Latency</a:t>
            </a:r>
          </a:p>
          <a:p>
            <a:pPr lvl="1"/>
            <a:endParaRPr lang="en-US" dirty="0"/>
          </a:p>
        </p:txBody>
      </p:sp>
      <p:sp>
        <p:nvSpPr>
          <p:cNvPr id="5" name="Content Placeholder 4">
            <a:extLst>
              <a:ext uri="{FF2B5EF4-FFF2-40B4-BE49-F238E27FC236}">
                <a16:creationId xmlns:a16="http://schemas.microsoft.com/office/drawing/2014/main" id="{6A4DAA95-7AB6-43BE-BC9F-F85C815121AF}"/>
              </a:ext>
            </a:extLst>
          </p:cNvPr>
          <p:cNvSpPr>
            <a:spLocks noGrp="1"/>
          </p:cNvSpPr>
          <p:nvPr>
            <p:ph sz="half" idx="2"/>
          </p:nvPr>
        </p:nvSpPr>
        <p:spPr>
          <a:solidFill>
            <a:srgbClr val="0070C0"/>
          </a:solidFill>
        </p:spPr>
        <p:txBody>
          <a:bodyPr>
            <a:normAutofit/>
          </a:bodyPr>
          <a:lstStyle/>
          <a:p>
            <a:r>
              <a:rPr lang="en-US" dirty="0">
                <a:solidFill>
                  <a:schemeClr val="bg1"/>
                </a:solidFill>
              </a:rPr>
              <a:t>Complexity</a:t>
            </a:r>
          </a:p>
          <a:p>
            <a:pPr lvl="1"/>
            <a:r>
              <a:rPr lang="en-US" dirty="0">
                <a:solidFill>
                  <a:schemeClr val="bg1"/>
                </a:solidFill>
              </a:rPr>
              <a:t>Functional boundaries</a:t>
            </a:r>
          </a:p>
          <a:p>
            <a:pPr lvl="1"/>
            <a:r>
              <a:rPr lang="en-US" dirty="0">
                <a:solidFill>
                  <a:schemeClr val="bg1"/>
                </a:solidFill>
              </a:rPr>
              <a:t>Multiple endpoints</a:t>
            </a:r>
          </a:p>
          <a:p>
            <a:pPr lvl="1"/>
            <a:r>
              <a:rPr lang="en-US" dirty="0">
                <a:solidFill>
                  <a:schemeClr val="bg1"/>
                </a:solidFill>
              </a:rPr>
              <a:t>Cross functional services</a:t>
            </a:r>
          </a:p>
          <a:p>
            <a:r>
              <a:rPr lang="en-US" dirty="0">
                <a:solidFill>
                  <a:schemeClr val="bg1"/>
                </a:solidFill>
              </a:rPr>
              <a:t>Versioning</a:t>
            </a:r>
          </a:p>
          <a:p>
            <a:r>
              <a:rPr lang="en-US" dirty="0">
                <a:solidFill>
                  <a:schemeClr val="bg1"/>
                </a:solidFill>
              </a:rPr>
              <a:t>Monitoring</a:t>
            </a:r>
          </a:p>
          <a:p>
            <a:r>
              <a:rPr lang="en-US" dirty="0">
                <a:solidFill>
                  <a:schemeClr val="bg1"/>
                </a:solidFill>
              </a:rPr>
              <a:t>Troubleshooting</a:t>
            </a:r>
          </a:p>
        </p:txBody>
      </p:sp>
    </p:spTree>
    <p:extLst>
      <p:ext uri="{BB962C8B-B14F-4D97-AF65-F5344CB8AC3E}">
        <p14:creationId xmlns:p14="http://schemas.microsoft.com/office/powerpoint/2010/main" val="980888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3CFA-3AE2-40B7-95B5-9A3A97533F6B}"/>
              </a:ext>
            </a:extLst>
          </p:cNvPr>
          <p:cNvSpPr>
            <a:spLocks noGrp="1"/>
          </p:cNvSpPr>
          <p:nvPr>
            <p:ph type="title"/>
          </p:nvPr>
        </p:nvSpPr>
        <p:spPr>
          <a:xfrm>
            <a:off x="365760" y="365125"/>
            <a:ext cx="11430000" cy="1325563"/>
          </a:xfrm>
        </p:spPr>
        <p:txBody>
          <a:bodyPr/>
          <a:lstStyle/>
          <a:p>
            <a:r>
              <a:rPr lang="en-US" dirty="0"/>
              <a:t>Hosting Microservices</a:t>
            </a:r>
          </a:p>
        </p:txBody>
      </p:sp>
      <p:sp>
        <p:nvSpPr>
          <p:cNvPr id="3" name="Content Placeholder 2">
            <a:extLst>
              <a:ext uri="{FF2B5EF4-FFF2-40B4-BE49-F238E27FC236}">
                <a16:creationId xmlns:a16="http://schemas.microsoft.com/office/drawing/2014/main" id="{89642850-B68F-4CE0-A264-627108CA7F1F}"/>
              </a:ext>
            </a:extLst>
          </p:cNvPr>
          <p:cNvSpPr>
            <a:spLocks noGrp="1"/>
          </p:cNvSpPr>
          <p:nvPr>
            <p:ph idx="1"/>
          </p:nvPr>
        </p:nvSpPr>
        <p:spPr>
          <a:solidFill>
            <a:srgbClr val="0070C0"/>
          </a:solidFill>
        </p:spPr>
        <p:txBody>
          <a:bodyPr/>
          <a:lstStyle/>
          <a:p>
            <a:r>
              <a:rPr lang="en-US" dirty="0">
                <a:solidFill>
                  <a:schemeClr val="bg1"/>
                </a:solidFill>
              </a:rPr>
              <a:t>Azure Web App </a:t>
            </a:r>
          </a:p>
          <a:p>
            <a:r>
              <a:rPr lang="en-US" dirty="0">
                <a:solidFill>
                  <a:schemeClr val="bg1"/>
                </a:solidFill>
              </a:rPr>
              <a:t>Azure Functions</a:t>
            </a:r>
          </a:p>
          <a:p>
            <a:r>
              <a:rPr lang="en-US" dirty="0">
                <a:solidFill>
                  <a:schemeClr val="bg1"/>
                </a:solidFill>
              </a:rPr>
              <a:t>Service Fabric</a:t>
            </a:r>
          </a:p>
          <a:p>
            <a:pPr lvl="1"/>
            <a:r>
              <a:rPr lang="en-US" dirty="0">
                <a:solidFill>
                  <a:schemeClr val="bg1"/>
                </a:solidFill>
              </a:rPr>
              <a:t>Azure</a:t>
            </a:r>
          </a:p>
          <a:p>
            <a:pPr lvl="1"/>
            <a:r>
              <a:rPr lang="en-US" dirty="0">
                <a:solidFill>
                  <a:schemeClr val="bg1"/>
                </a:solidFill>
              </a:rPr>
              <a:t>On Premises</a:t>
            </a:r>
          </a:p>
          <a:p>
            <a:r>
              <a:rPr lang="en-US" dirty="0">
                <a:solidFill>
                  <a:schemeClr val="bg1"/>
                </a:solidFill>
              </a:rPr>
              <a:t>Azure Container Service (AKS)</a:t>
            </a:r>
          </a:p>
          <a:p>
            <a:endParaRPr lang="en-US" dirty="0"/>
          </a:p>
        </p:txBody>
      </p:sp>
    </p:spTree>
    <p:extLst>
      <p:ext uri="{BB962C8B-B14F-4D97-AF65-F5344CB8AC3E}">
        <p14:creationId xmlns:p14="http://schemas.microsoft.com/office/powerpoint/2010/main" val="9764217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81E4CAF980C24BA7B8B3D3A6778F43" ma:contentTypeVersion="2" ma:contentTypeDescription="Create a new document." ma:contentTypeScope="" ma:versionID="c5bcc3cf783a5eaa97c459faec2a627c">
  <xsd:schema xmlns:xsd="http://www.w3.org/2001/XMLSchema" xmlns:xs="http://www.w3.org/2001/XMLSchema" xmlns:p="http://schemas.microsoft.com/office/2006/metadata/properties" xmlns:ns2="ff8c65ce-69d1-46eb-849c-d3e0ac4e55d7" targetNamespace="http://schemas.microsoft.com/office/2006/metadata/properties" ma:root="true" ma:fieldsID="0d5b675b70b7d627282cee669325b792" ns2:_="">
    <xsd:import namespace="ff8c65ce-69d1-46eb-849c-d3e0ac4e55d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c65ce-69d1-46eb-849c-d3e0ac4e5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6785BC-8023-46CE-B754-EF5CA04E9EF3}">
  <ds:schemaRefs>
    <ds:schemaRef ds:uri="http://schemas.microsoft.com/sharepoint/v3/contenttype/forms"/>
  </ds:schemaRefs>
</ds:datastoreItem>
</file>

<file path=customXml/itemProps2.xml><?xml version="1.0" encoding="utf-8"?>
<ds:datastoreItem xmlns:ds="http://schemas.openxmlformats.org/officeDocument/2006/customXml" ds:itemID="{192B6911-32AD-4D0C-90BB-21353043F1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c65ce-69d1-46eb-849c-d3e0ac4e55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C28DBF-102D-4F1A-9C10-7E3F8A98DCF2}">
  <ds:schemaRefs>
    <ds:schemaRef ds:uri="http://schemas.microsoft.com/office/2006/metadata/properties"/>
    <ds:schemaRef ds:uri="ff8c65ce-69d1-46eb-849c-d3e0ac4e55d7"/>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1007</TotalTime>
  <Words>974</Words>
  <Application>Microsoft Office PowerPoint</Application>
  <PresentationFormat>Widescreen</PresentationFormat>
  <Paragraphs>225</Paragraphs>
  <Slides>25</Slides>
  <Notes>24</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25</vt:i4>
      </vt:variant>
    </vt:vector>
  </HeadingPairs>
  <TitlesOfParts>
    <vt:vector size="39" baseType="lpstr">
      <vt:lpstr>ＭＳ Ｐゴシック</vt:lpstr>
      <vt:lpstr>Arial</vt:lpstr>
      <vt:lpstr>Calibri</vt:lpstr>
      <vt:lpstr>Calibri Light</vt:lpstr>
      <vt:lpstr>Consolas</vt:lpstr>
      <vt:lpstr>Segoe UI</vt:lpstr>
      <vt:lpstr>Segoe UI Light</vt:lpstr>
      <vt:lpstr>Segoe UI Semibold</vt:lpstr>
      <vt:lpstr>Segoe UI Semilight</vt:lpstr>
      <vt:lpstr>Wingdings</vt:lpstr>
      <vt:lpstr>Office Theme</vt:lpstr>
      <vt:lpstr>1_3CMG_MarketResearch_template_White_16-9_internalUse</vt:lpstr>
      <vt:lpstr>1_WHITE TEMPLATE</vt:lpstr>
      <vt:lpstr>think-cell Slide</vt:lpstr>
      <vt:lpstr>Microservices and Containers</vt:lpstr>
      <vt:lpstr>Monolithic Application Models</vt:lpstr>
      <vt:lpstr>What are Microservices?</vt:lpstr>
      <vt:lpstr>Monolithic vs. Microservice Application Approach</vt:lpstr>
      <vt:lpstr>Microservice Architecture</vt:lpstr>
      <vt:lpstr>Microservice Deployment</vt:lpstr>
      <vt:lpstr>Benefits of Microservices</vt:lpstr>
      <vt:lpstr>Challenges of Microservices</vt:lpstr>
      <vt:lpstr>Hosting Microservices</vt:lpstr>
      <vt:lpstr>Service Fabric</vt:lpstr>
      <vt:lpstr>Service Fabric</vt:lpstr>
      <vt:lpstr>Service Fabric </vt:lpstr>
      <vt:lpstr>Proven Platform Powering Core Azure and Microsoft Services</vt:lpstr>
      <vt:lpstr>Containers</vt:lpstr>
      <vt:lpstr>What is a container?</vt:lpstr>
      <vt:lpstr>Containers Deliver Speed, Flexibility and Savings</vt:lpstr>
      <vt:lpstr>Containers as a Common Deployment Currency</vt:lpstr>
      <vt:lpstr>Container Orchestrator Features</vt:lpstr>
      <vt:lpstr>Container Orchestrators</vt:lpstr>
      <vt:lpstr>Azure Container Service (AKS)</vt:lpstr>
      <vt:lpstr>Azure Container Instance</vt:lpstr>
      <vt:lpstr>Azure App Service-Web App for Container</vt:lpstr>
      <vt:lpstr>Container CI/CD </vt:lpstr>
      <vt:lpstr>Resources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and Containers</dc:title>
  <cp:lastModifiedBy>Ralph Wheaton</cp:lastModifiedBy>
  <cp:revision>25</cp:revision>
  <dcterms:modified xsi:type="dcterms:W3CDTF">2018-04-23T13:17:47Z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sirajm@microsoft.com</vt:lpwstr>
  </property>
  <property fmtid="{D5CDD505-2E9C-101B-9397-08002B2CF9AE}" pid="5" name="MSIP_Label_f42aa342-8706-4288-bd11-ebb85995028c_SetDate">
    <vt:lpwstr>2018-01-17T18:55:26.4331412Z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0x0101009981E4CAF980C24BA7B8B3D3A6778F43</vt:lpwstr>
  </property>
</Properties>
</file>